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4" r:id="rId1"/>
  </p:sldMasterIdLst>
  <p:notesMasterIdLst>
    <p:notesMasterId r:id="rId3"/>
  </p:notesMasterIdLst>
  <p:sldIdLst>
    <p:sldId id="256" r:id="rId2"/>
  </p:sldIdLst>
  <p:sldSz cx="32918400" cy="40233600"/>
  <p:notesSz cx="6858000" cy="9144000"/>
  <p:defaultTextStyle>
    <a:defPPr>
      <a:defRPr lang="en-US"/>
    </a:defPPr>
    <a:lvl1pPr marL="0" algn="l" defTabSz="3423514" rtl="0" eaLnBrk="1" latinLnBrk="0" hangingPunct="1">
      <a:defRPr sz="6739" kern="1200">
        <a:solidFill>
          <a:schemeClr val="tx1"/>
        </a:solidFill>
        <a:latin typeface="+mn-lt"/>
        <a:ea typeface="+mn-ea"/>
        <a:cs typeface="+mn-cs"/>
      </a:defRPr>
    </a:lvl1pPr>
    <a:lvl2pPr marL="1711757" algn="l" defTabSz="3423514" rtl="0" eaLnBrk="1" latinLnBrk="0" hangingPunct="1">
      <a:defRPr sz="6739" kern="1200">
        <a:solidFill>
          <a:schemeClr val="tx1"/>
        </a:solidFill>
        <a:latin typeface="+mn-lt"/>
        <a:ea typeface="+mn-ea"/>
        <a:cs typeface="+mn-cs"/>
      </a:defRPr>
    </a:lvl2pPr>
    <a:lvl3pPr marL="3423514" algn="l" defTabSz="3423514" rtl="0" eaLnBrk="1" latinLnBrk="0" hangingPunct="1">
      <a:defRPr sz="6739" kern="1200">
        <a:solidFill>
          <a:schemeClr val="tx1"/>
        </a:solidFill>
        <a:latin typeface="+mn-lt"/>
        <a:ea typeface="+mn-ea"/>
        <a:cs typeface="+mn-cs"/>
      </a:defRPr>
    </a:lvl3pPr>
    <a:lvl4pPr marL="5135270" algn="l" defTabSz="3423514" rtl="0" eaLnBrk="1" latinLnBrk="0" hangingPunct="1">
      <a:defRPr sz="6739" kern="1200">
        <a:solidFill>
          <a:schemeClr val="tx1"/>
        </a:solidFill>
        <a:latin typeface="+mn-lt"/>
        <a:ea typeface="+mn-ea"/>
        <a:cs typeface="+mn-cs"/>
      </a:defRPr>
    </a:lvl4pPr>
    <a:lvl5pPr marL="6847027" algn="l" defTabSz="3423514" rtl="0" eaLnBrk="1" latinLnBrk="0" hangingPunct="1">
      <a:defRPr sz="6739" kern="1200">
        <a:solidFill>
          <a:schemeClr val="tx1"/>
        </a:solidFill>
        <a:latin typeface="+mn-lt"/>
        <a:ea typeface="+mn-ea"/>
        <a:cs typeface="+mn-cs"/>
      </a:defRPr>
    </a:lvl5pPr>
    <a:lvl6pPr marL="8558784" algn="l" defTabSz="3423514" rtl="0" eaLnBrk="1" latinLnBrk="0" hangingPunct="1">
      <a:defRPr sz="6739" kern="1200">
        <a:solidFill>
          <a:schemeClr val="tx1"/>
        </a:solidFill>
        <a:latin typeface="+mn-lt"/>
        <a:ea typeface="+mn-ea"/>
        <a:cs typeface="+mn-cs"/>
      </a:defRPr>
    </a:lvl6pPr>
    <a:lvl7pPr marL="10270541" algn="l" defTabSz="3423514" rtl="0" eaLnBrk="1" latinLnBrk="0" hangingPunct="1">
      <a:defRPr sz="6739" kern="1200">
        <a:solidFill>
          <a:schemeClr val="tx1"/>
        </a:solidFill>
        <a:latin typeface="+mn-lt"/>
        <a:ea typeface="+mn-ea"/>
        <a:cs typeface="+mn-cs"/>
      </a:defRPr>
    </a:lvl7pPr>
    <a:lvl8pPr marL="11982298" algn="l" defTabSz="3423514" rtl="0" eaLnBrk="1" latinLnBrk="0" hangingPunct="1">
      <a:defRPr sz="6739" kern="1200">
        <a:solidFill>
          <a:schemeClr val="tx1"/>
        </a:solidFill>
        <a:latin typeface="+mn-lt"/>
        <a:ea typeface="+mn-ea"/>
        <a:cs typeface="+mn-cs"/>
      </a:defRPr>
    </a:lvl8pPr>
    <a:lvl9pPr marL="13694054" algn="l" defTabSz="3423514" rtl="0" eaLnBrk="1" latinLnBrk="0" hangingPunct="1">
      <a:defRPr sz="6739"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7407"/>
    <p:restoredTop sz="86382"/>
  </p:normalViewPr>
  <p:slideViewPr>
    <p:cSldViewPr snapToGrid="0" snapToObjects="1">
      <p:cViewPr>
        <p:scale>
          <a:sx n="50" d="100"/>
          <a:sy n="50" d="100"/>
        </p:scale>
        <p:origin x="144" y="-532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10.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3.png>
</file>

<file path=ppt/media/image4.png>
</file>

<file path=ppt/media/image5.png>
</file>

<file path=ppt/media/image6.jpg>
</file>

<file path=ppt/media/image7.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C760D9-38B8-5947-A055-238587724230}" type="datetimeFigureOut">
              <a:rPr lang="en-US" smtClean="0"/>
              <a:t>8/20/18</a:t>
            </a:fld>
            <a:endParaRPr lang="en-US"/>
          </a:p>
        </p:txBody>
      </p:sp>
      <p:sp>
        <p:nvSpPr>
          <p:cNvPr id="4" name="Slide Image Placeholder 3"/>
          <p:cNvSpPr>
            <a:spLocks noGrp="1" noRot="1" noChangeAspect="1"/>
          </p:cNvSpPr>
          <p:nvPr>
            <p:ph type="sldImg" idx="2"/>
          </p:nvPr>
        </p:nvSpPr>
        <p:spPr>
          <a:xfrm>
            <a:off x="2166938" y="1143000"/>
            <a:ext cx="2524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37559F-8481-754F-9C24-151058BEA6CF}" type="slidenum">
              <a:rPr lang="en-US" smtClean="0"/>
              <a:t>‹#›</a:t>
            </a:fld>
            <a:endParaRPr lang="en-US"/>
          </a:p>
        </p:txBody>
      </p:sp>
    </p:spTree>
    <p:extLst>
      <p:ext uri="{BB962C8B-B14F-4D97-AF65-F5344CB8AC3E}">
        <p14:creationId xmlns:p14="http://schemas.microsoft.com/office/powerpoint/2010/main" val="775787443"/>
      </p:ext>
    </p:extLst>
  </p:cSld>
  <p:clrMap bg1="lt1" tx1="dk1" bg2="lt2" tx2="dk2" accent1="accent1" accent2="accent2" accent3="accent3" accent4="accent4" accent5="accent5" accent6="accent6" hlink="hlink" folHlink="folHlink"/>
  <p:notesStyle>
    <a:lvl1pPr marL="0" algn="l" defTabSz="3423514" rtl="0" eaLnBrk="1" latinLnBrk="0" hangingPunct="1">
      <a:defRPr sz="4493" kern="1200">
        <a:solidFill>
          <a:schemeClr val="tx1"/>
        </a:solidFill>
        <a:latin typeface="+mn-lt"/>
        <a:ea typeface="+mn-ea"/>
        <a:cs typeface="+mn-cs"/>
      </a:defRPr>
    </a:lvl1pPr>
    <a:lvl2pPr marL="1711757" algn="l" defTabSz="3423514" rtl="0" eaLnBrk="1" latinLnBrk="0" hangingPunct="1">
      <a:defRPr sz="4493" kern="1200">
        <a:solidFill>
          <a:schemeClr val="tx1"/>
        </a:solidFill>
        <a:latin typeface="+mn-lt"/>
        <a:ea typeface="+mn-ea"/>
        <a:cs typeface="+mn-cs"/>
      </a:defRPr>
    </a:lvl2pPr>
    <a:lvl3pPr marL="3423514" algn="l" defTabSz="3423514" rtl="0" eaLnBrk="1" latinLnBrk="0" hangingPunct="1">
      <a:defRPr sz="4493" kern="1200">
        <a:solidFill>
          <a:schemeClr val="tx1"/>
        </a:solidFill>
        <a:latin typeface="+mn-lt"/>
        <a:ea typeface="+mn-ea"/>
        <a:cs typeface="+mn-cs"/>
      </a:defRPr>
    </a:lvl3pPr>
    <a:lvl4pPr marL="5135270" algn="l" defTabSz="3423514" rtl="0" eaLnBrk="1" latinLnBrk="0" hangingPunct="1">
      <a:defRPr sz="4493" kern="1200">
        <a:solidFill>
          <a:schemeClr val="tx1"/>
        </a:solidFill>
        <a:latin typeface="+mn-lt"/>
        <a:ea typeface="+mn-ea"/>
        <a:cs typeface="+mn-cs"/>
      </a:defRPr>
    </a:lvl4pPr>
    <a:lvl5pPr marL="6847027" algn="l" defTabSz="3423514" rtl="0" eaLnBrk="1" latinLnBrk="0" hangingPunct="1">
      <a:defRPr sz="4493" kern="1200">
        <a:solidFill>
          <a:schemeClr val="tx1"/>
        </a:solidFill>
        <a:latin typeface="+mn-lt"/>
        <a:ea typeface="+mn-ea"/>
        <a:cs typeface="+mn-cs"/>
      </a:defRPr>
    </a:lvl5pPr>
    <a:lvl6pPr marL="8558784" algn="l" defTabSz="3423514" rtl="0" eaLnBrk="1" latinLnBrk="0" hangingPunct="1">
      <a:defRPr sz="4493" kern="1200">
        <a:solidFill>
          <a:schemeClr val="tx1"/>
        </a:solidFill>
        <a:latin typeface="+mn-lt"/>
        <a:ea typeface="+mn-ea"/>
        <a:cs typeface="+mn-cs"/>
      </a:defRPr>
    </a:lvl6pPr>
    <a:lvl7pPr marL="10270541" algn="l" defTabSz="3423514" rtl="0" eaLnBrk="1" latinLnBrk="0" hangingPunct="1">
      <a:defRPr sz="4493" kern="1200">
        <a:solidFill>
          <a:schemeClr val="tx1"/>
        </a:solidFill>
        <a:latin typeface="+mn-lt"/>
        <a:ea typeface="+mn-ea"/>
        <a:cs typeface="+mn-cs"/>
      </a:defRPr>
    </a:lvl7pPr>
    <a:lvl8pPr marL="11982298" algn="l" defTabSz="3423514" rtl="0" eaLnBrk="1" latinLnBrk="0" hangingPunct="1">
      <a:defRPr sz="4493" kern="1200">
        <a:solidFill>
          <a:schemeClr val="tx1"/>
        </a:solidFill>
        <a:latin typeface="+mn-lt"/>
        <a:ea typeface="+mn-ea"/>
        <a:cs typeface="+mn-cs"/>
      </a:defRPr>
    </a:lvl8pPr>
    <a:lvl9pPr marL="13694054" algn="l" defTabSz="3423514" rtl="0" eaLnBrk="1" latinLnBrk="0" hangingPunct="1">
      <a:defRPr sz="4493"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6584530"/>
            <a:ext cx="27980640" cy="14007253"/>
          </a:xfrm>
        </p:spPr>
        <p:txBody>
          <a:bodyPr anchor="b"/>
          <a:lstStyle>
            <a:lvl1pPr algn="ctr">
              <a:defRPr sz="21600"/>
            </a:lvl1pPr>
          </a:lstStyle>
          <a:p>
            <a:r>
              <a:rPr lang="en-US"/>
              <a:t>Click to edit Master title style</a:t>
            </a:r>
            <a:endParaRPr lang="en-US" dirty="0"/>
          </a:p>
        </p:txBody>
      </p:sp>
      <p:sp>
        <p:nvSpPr>
          <p:cNvPr id="3" name="Subtitle 2"/>
          <p:cNvSpPr>
            <a:spLocks noGrp="1"/>
          </p:cNvSpPr>
          <p:nvPr>
            <p:ph type="subTitle" idx="1"/>
          </p:nvPr>
        </p:nvSpPr>
        <p:spPr>
          <a:xfrm>
            <a:off x="4114800" y="21131956"/>
            <a:ext cx="24688800" cy="9713804"/>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40062DE-5160-8B40-9D13-79A96AE8446C}" type="datetimeFigureOut">
              <a:rPr lang="en-US" smtClean="0"/>
              <a:t>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17618312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0062DE-5160-8B40-9D13-79A96AE8446C}" type="datetimeFigureOut">
              <a:rPr lang="en-US" smtClean="0"/>
              <a:t>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12599824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2142067"/>
            <a:ext cx="7098030" cy="3409611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2142067"/>
            <a:ext cx="20882610" cy="3409611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0062DE-5160-8B40-9D13-79A96AE8446C}" type="datetimeFigureOut">
              <a:rPr lang="en-US" smtClean="0"/>
              <a:t>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3112682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0062DE-5160-8B40-9D13-79A96AE8446C}" type="datetimeFigureOut">
              <a:rPr lang="en-US" smtClean="0"/>
              <a:t>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2169109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10030472"/>
            <a:ext cx="28392120" cy="16736057"/>
          </a:xfrm>
        </p:spPr>
        <p:txBody>
          <a:bodyPr anchor="b"/>
          <a:lstStyle>
            <a:lvl1pPr>
              <a:defRPr sz="21600"/>
            </a:lvl1pPr>
          </a:lstStyle>
          <a:p>
            <a:r>
              <a:rPr lang="en-US"/>
              <a:t>Click to edit Master title style</a:t>
            </a:r>
            <a:endParaRPr lang="en-US" dirty="0"/>
          </a:p>
        </p:txBody>
      </p:sp>
      <p:sp>
        <p:nvSpPr>
          <p:cNvPr id="3" name="Text Placeholder 2"/>
          <p:cNvSpPr>
            <a:spLocks noGrp="1"/>
          </p:cNvSpPr>
          <p:nvPr>
            <p:ph type="body" idx="1"/>
          </p:nvPr>
        </p:nvSpPr>
        <p:spPr>
          <a:xfrm>
            <a:off x="2245997" y="26924858"/>
            <a:ext cx="28392120" cy="8801097"/>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40062DE-5160-8B40-9D13-79A96AE8446C}" type="datetimeFigureOut">
              <a:rPr lang="en-US" smtClean="0"/>
              <a:t>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8453988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10710333"/>
            <a:ext cx="13990320" cy="255278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10710333"/>
            <a:ext cx="13990320" cy="255278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40062DE-5160-8B40-9D13-79A96AE8446C}" type="datetimeFigureOut">
              <a:rPr lang="en-US" smtClean="0"/>
              <a:t>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39265037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142076"/>
            <a:ext cx="28392120" cy="77766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9862823"/>
            <a:ext cx="13926024" cy="483361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4" name="Content Placeholder 3"/>
          <p:cNvSpPr>
            <a:spLocks noGrp="1"/>
          </p:cNvSpPr>
          <p:nvPr>
            <p:ph sz="half" idx="2"/>
          </p:nvPr>
        </p:nvSpPr>
        <p:spPr>
          <a:xfrm>
            <a:off x="2267431" y="14696440"/>
            <a:ext cx="13926024" cy="21616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9862823"/>
            <a:ext cx="13994608" cy="483361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6" name="Content Placeholder 5"/>
          <p:cNvSpPr>
            <a:spLocks noGrp="1"/>
          </p:cNvSpPr>
          <p:nvPr>
            <p:ph sz="quarter" idx="4"/>
          </p:nvPr>
        </p:nvSpPr>
        <p:spPr>
          <a:xfrm>
            <a:off x="16664942" y="14696440"/>
            <a:ext cx="13994608" cy="21616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40062DE-5160-8B40-9D13-79A96AE8446C}" type="datetimeFigureOut">
              <a:rPr lang="en-US" smtClean="0"/>
              <a:t>8/20/18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32558436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40062DE-5160-8B40-9D13-79A96AE8446C}" type="datetimeFigureOut">
              <a:rPr lang="en-US" smtClean="0"/>
              <a:t>8/20/18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6270459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0062DE-5160-8B40-9D13-79A96AE8446C}" type="datetimeFigureOut">
              <a:rPr lang="en-US" smtClean="0"/>
              <a:t>8/20/18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1115531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682240"/>
            <a:ext cx="10617041" cy="9387840"/>
          </a:xfrm>
        </p:spPr>
        <p:txBody>
          <a:bodyPr anchor="b"/>
          <a:lstStyle>
            <a:lvl1pPr>
              <a:defRPr sz="11520"/>
            </a:lvl1pPr>
          </a:lstStyle>
          <a:p>
            <a:r>
              <a:rPr lang="en-US"/>
              <a:t>Click to edit Master title style</a:t>
            </a:r>
            <a:endParaRPr lang="en-US" dirty="0"/>
          </a:p>
        </p:txBody>
      </p:sp>
      <p:sp>
        <p:nvSpPr>
          <p:cNvPr id="3" name="Content Placeholder 2"/>
          <p:cNvSpPr>
            <a:spLocks noGrp="1"/>
          </p:cNvSpPr>
          <p:nvPr>
            <p:ph idx="1"/>
          </p:nvPr>
        </p:nvSpPr>
        <p:spPr>
          <a:xfrm>
            <a:off x="13994608" y="5792902"/>
            <a:ext cx="16664940" cy="28591933"/>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12070080"/>
            <a:ext cx="10617041" cy="22361316"/>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p:cNvSpPr>
            <a:spLocks noGrp="1"/>
          </p:cNvSpPr>
          <p:nvPr>
            <p:ph type="dt" sz="half" idx="10"/>
          </p:nvPr>
        </p:nvSpPr>
        <p:spPr/>
        <p:txBody>
          <a:bodyPr/>
          <a:lstStyle/>
          <a:p>
            <a:fld id="{D40062DE-5160-8B40-9D13-79A96AE8446C}" type="datetimeFigureOut">
              <a:rPr lang="en-US" smtClean="0"/>
              <a:t>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1831043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682240"/>
            <a:ext cx="10617041" cy="9387840"/>
          </a:xfrm>
        </p:spPr>
        <p:txBody>
          <a:bodyPr anchor="b"/>
          <a:lstStyle>
            <a:lvl1pPr>
              <a:defRPr sz="1152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5792902"/>
            <a:ext cx="16664940" cy="28591933"/>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US"/>
              <a:t>Click icon to add picture</a:t>
            </a:r>
            <a:endParaRPr lang="en-US" dirty="0"/>
          </a:p>
        </p:txBody>
      </p:sp>
      <p:sp>
        <p:nvSpPr>
          <p:cNvPr id="4" name="Text Placeholder 3"/>
          <p:cNvSpPr>
            <a:spLocks noGrp="1"/>
          </p:cNvSpPr>
          <p:nvPr>
            <p:ph type="body" sz="half" idx="2"/>
          </p:nvPr>
        </p:nvSpPr>
        <p:spPr>
          <a:xfrm>
            <a:off x="2267428" y="12070080"/>
            <a:ext cx="10617041" cy="22361316"/>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p:cNvSpPr>
            <a:spLocks noGrp="1"/>
          </p:cNvSpPr>
          <p:nvPr>
            <p:ph type="dt" sz="half" idx="10"/>
          </p:nvPr>
        </p:nvSpPr>
        <p:spPr/>
        <p:txBody>
          <a:bodyPr/>
          <a:lstStyle/>
          <a:p>
            <a:fld id="{D40062DE-5160-8B40-9D13-79A96AE8446C}" type="datetimeFigureOut">
              <a:rPr lang="en-US" smtClean="0"/>
              <a:t>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A943BF-8FE6-0C44-90F8-05411E44C892}" type="slidenum">
              <a:rPr lang="en-US" smtClean="0"/>
              <a:t>‹#›</a:t>
            </a:fld>
            <a:endParaRPr lang="en-US"/>
          </a:p>
        </p:txBody>
      </p:sp>
    </p:spTree>
    <p:extLst>
      <p:ext uri="{BB962C8B-B14F-4D97-AF65-F5344CB8AC3E}">
        <p14:creationId xmlns:p14="http://schemas.microsoft.com/office/powerpoint/2010/main" val="48469841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2142076"/>
            <a:ext cx="28392120" cy="777663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10710333"/>
            <a:ext cx="28392120" cy="2552785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37290595"/>
            <a:ext cx="7406640" cy="2142067"/>
          </a:xfrm>
          <a:prstGeom prst="rect">
            <a:avLst/>
          </a:prstGeom>
        </p:spPr>
        <p:txBody>
          <a:bodyPr vert="horz" lIns="91440" tIns="45720" rIns="91440" bIns="45720" rtlCol="0" anchor="ctr"/>
          <a:lstStyle>
            <a:lvl1pPr algn="l">
              <a:defRPr sz="4320">
                <a:solidFill>
                  <a:schemeClr val="tx1">
                    <a:tint val="75000"/>
                  </a:schemeClr>
                </a:solidFill>
              </a:defRPr>
            </a:lvl1pPr>
          </a:lstStyle>
          <a:p>
            <a:fld id="{D40062DE-5160-8B40-9D13-79A96AE8446C}" type="datetimeFigureOut">
              <a:rPr lang="en-US" smtClean="0"/>
              <a:t>8/20/18</a:t>
            </a:fld>
            <a:endParaRPr lang="en-US"/>
          </a:p>
        </p:txBody>
      </p:sp>
      <p:sp>
        <p:nvSpPr>
          <p:cNvPr id="5" name="Footer Placeholder 4"/>
          <p:cNvSpPr>
            <a:spLocks noGrp="1"/>
          </p:cNvSpPr>
          <p:nvPr>
            <p:ph type="ftr" sz="quarter" idx="3"/>
          </p:nvPr>
        </p:nvSpPr>
        <p:spPr>
          <a:xfrm>
            <a:off x="10904220" y="37290595"/>
            <a:ext cx="11109960" cy="2142067"/>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37290595"/>
            <a:ext cx="7406640" cy="2142067"/>
          </a:xfrm>
          <a:prstGeom prst="rect">
            <a:avLst/>
          </a:prstGeom>
        </p:spPr>
        <p:txBody>
          <a:bodyPr vert="horz" lIns="91440" tIns="45720" rIns="91440" bIns="45720" rtlCol="0" anchor="ctr"/>
          <a:lstStyle>
            <a:lvl1pPr algn="r">
              <a:defRPr sz="4320">
                <a:solidFill>
                  <a:schemeClr val="tx1">
                    <a:tint val="75000"/>
                  </a:schemeClr>
                </a:solidFill>
              </a:defRPr>
            </a:lvl1pPr>
          </a:lstStyle>
          <a:p>
            <a:fld id="{B7A943BF-8FE6-0C44-90F8-05411E44C892}" type="slidenum">
              <a:rPr lang="en-US" smtClean="0"/>
              <a:t>‹#›</a:t>
            </a:fld>
            <a:endParaRPr lang="en-US"/>
          </a:p>
        </p:txBody>
      </p:sp>
    </p:spTree>
    <p:extLst>
      <p:ext uri="{BB962C8B-B14F-4D97-AF65-F5344CB8AC3E}">
        <p14:creationId xmlns:p14="http://schemas.microsoft.com/office/powerpoint/2010/main" val="1621510414"/>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0" Type="http://schemas.openxmlformats.org/officeDocument/2006/relationships/image" Target="../media/image16.png"/><Relationship Id="rId21" Type="http://schemas.openxmlformats.org/officeDocument/2006/relationships/image" Target="../media/image17.png"/><Relationship Id="rId22" Type="http://schemas.openxmlformats.org/officeDocument/2006/relationships/image" Target="../media/image18.png"/><Relationship Id="rId23" Type="http://schemas.openxmlformats.org/officeDocument/2006/relationships/image" Target="../media/image19.png"/><Relationship Id="rId24" Type="http://schemas.openxmlformats.org/officeDocument/2006/relationships/image" Target="../media/image20.png"/><Relationship Id="rId10" Type="http://schemas.openxmlformats.org/officeDocument/2006/relationships/image" Target="../media/image6.jpg"/><Relationship Id="rId11" Type="http://schemas.openxmlformats.org/officeDocument/2006/relationships/image" Target="../media/image7.jpg"/><Relationship Id="rId12" Type="http://schemas.openxmlformats.org/officeDocument/2006/relationships/image" Target="../media/image8.png"/><Relationship Id="rId13" Type="http://schemas.openxmlformats.org/officeDocument/2006/relationships/image" Target="../media/image9.png"/><Relationship Id="rId14" Type="http://schemas.openxmlformats.org/officeDocument/2006/relationships/image" Target="../media/image10.png"/><Relationship Id="rId15" Type="http://schemas.openxmlformats.org/officeDocument/2006/relationships/image" Target="../media/image11.png"/><Relationship Id="rId16" Type="http://schemas.openxmlformats.org/officeDocument/2006/relationships/image" Target="../media/image12.emf"/><Relationship Id="rId17" Type="http://schemas.openxmlformats.org/officeDocument/2006/relationships/image" Target="../media/image13.png"/><Relationship Id="rId18" Type="http://schemas.openxmlformats.org/officeDocument/2006/relationships/image" Target="../media/image14.png"/><Relationship Id="rId19" Type="http://schemas.openxmlformats.org/officeDocument/2006/relationships/image" Target="../media/image15.png"/><Relationship Id="rId1" Type="http://schemas.openxmlformats.org/officeDocument/2006/relationships/slideLayout" Target="../slideLayouts/slideLayout1.xml"/><Relationship Id="rId2" Type="http://schemas.openxmlformats.org/officeDocument/2006/relationships/image" Target="../media/image1.jpg"/><Relationship Id="rId5" Type="http://schemas.openxmlformats.org/officeDocument/2006/relationships/image" Target="../media/image4.png"/><Relationship Id="rId6" Type="http://schemas.openxmlformats.org/officeDocument/2006/relationships/image" Target="../media/image2.jpg"/><Relationship Id="rId7" Type="http://schemas.openxmlformats.org/officeDocument/2006/relationships/image" Target="../media/image3.png"/><Relationship Id="rId8" Type="http://schemas.openxmlformats.org/officeDocument/2006/relationships/image" Target="../media/image5.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34000" r="-34000"/>
          </a:stretch>
        </a:blipFill>
        <a:effectLst/>
      </p:bgPr>
    </p:bg>
    <p:spTree>
      <p:nvGrpSpPr>
        <p:cNvPr id="1" name=""/>
        <p:cNvGrpSpPr/>
        <p:nvPr/>
      </p:nvGrpSpPr>
      <p:grpSpPr>
        <a:xfrm>
          <a:off x="0" y="0"/>
          <a:ext cx="0" cy="0"/>
          <a:chOff x="0" y="0"/>
          <a:chExt cx="0" cy="0"/>
        </a:xfrm>
      </p:grpSpPr>
      <p:sp>
        <p:nvSpPr>
          <p:cNvPr id="59" name="Oval 58"/>
          <p:cNvSpPr/>
          <p:nvPr/>
        </p:nvSpPr>
        <p:spPr>
          <a:xfrm>
            <a:off x="7946214" y="20198861"/>
            <a:ext cx="3268897" cy="3173505"/>
          </a:xfrm>
          <a:prstGeom prst="ellipse">
            <a:avLst/>
          </a:prstGeom>
          <a:noFill/>
          <a:ln w="1270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252480" y="15146651"/>
            <a:ext cx="12017697" cy="3347711"/>
          </a:xfrm>
          <a:prstGeom prst="rect">
            <a:avLst/>
          </a:prstGeom>
          <a:solidFill>
            <a:schemeClr val="accent1">
              <a:alpha val="10000"/>
            </a:schemeClr>
          </a:solidFill>
        </p:spPr>
        <p:txBody>
          <a:bodyPr wrap="square" rtlCol="0">
            <a:spAutoFit/>
          </a:bodyPr>
          <a:lstStyle/>
          <a:p>
            <a:r>
              <a:rPr lang="en-US" sz="3200" dirty="0">
                <a:solidFill>
                  <a:schemeClr val="bg1"/>
                </a:solidFill>
              </a:rPr>
              <a:t>The Eddington Luminosity is the maximum luminosity a star attains when radiation pressure from the star and gravitation pressure are balanced.</a:t>
            </a:r>
            <a:r>
              <a:rPr lang="en-US" sz="3200" dirty="0"/>
              <a:t>	</a:t>
            </a:r>
          </a:p>
          <a:p>
            <a:endParaRPr lang="en-US" sz="5777" dirty="0"/>
          </a:p>
          <a:p>
            <a:endParaRPr lang="en-US" sz="5777" dirty="0"/>
          </a:p>
        </p:txBody>
      </p:sp>
      <p:sp>
        <p:nvSpPr>
          <p:cNvPr id="62" name="Oval 61"/>
          <p:cNvSpPr/>
          <p:nvPr/>
        </p:nvSpPr>
        <p:spPr>
          <a:xfrm>
            <a:off x="7647960" y="20547721"/>
            <a:ext cx="914400" cy="914400"/>
          </a:xfrm>
          <a:prstGeom prst="ellipse">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491083" y="233178"/>
            <a:ext cx="31454481" cy="3021444"/>
          </a:xfrm>
          <a:solidFill>
            <a:schemeClr val="tx1">
              <a:lumMod val="85000"/>
              <a:lumOff val="15000"/>
              <a:alpha val="61000"/>
            </a:schemeClr>
          </a:solidFill>
        </p:spPr>
        <p:txBody>
          <a:bodyPr>
            <a:normAutofit/>
          </a:bodyPr>
          <a:lstStyle/>
          <a:p>
            <a:endParaRPr lang="en-US" sz="8229" dirty="0">
              <a:solidFill>
                <a:schemeClr val="bg1"/>
              </a:solidFill>
            </a:endParaRPr>
          </a:p>
          <a:p>
            <a:endParaRPr lang="en-US" sz="8229" dirty="0">
              <a:solidFill>
                <a:schemeClr val="bg1"/>
              </a:solidFill>
            </a:endParaRPr>
          </a:p>
        </p:txBody>
      </p:sp>
      <p:sp>
        <p:nvSpPr>
          <p:cNvPr id="4" name="TextBox 3"/>
          <p:cNvSpPr txBox="1"/>
          <p:nvPr/>
        </p:nvSpPr>
        <p:spPr>
          <a:xfrm>
            <a:off x="373691" y="4466328"/>
            <a:ext cx="12043507" cy="9452971"/>
          </a:xfrm>
          <a:prstGeom prst="rect">
            <a:avLst/>
          </a:prstGeom>
          <a:solidFill>
            <a:schemeClr val="accent1">
              <a:alpha val="10000"/>
            </a:schemeClr>
          </a:solidFill>
        </p:spPr>
        <p:txBody>
          <a:bodyPr wrap="square" rtlCol="0">
            <a:noAutofit/>
          </a:bodyPr>
          <a:lstStyle/>
          <a:p>
            <a:r>
              <a:rPr lang="en-US" sz="3600" dirty="0">
                <a:solidFill>
                  <a:schemeClr val="bg1"/>
                </a:solidFill>
              </a:rPr>
              <a:t>Ultraluminous X-ray sources (ULXs) are variable, non-nuclear bright X-ray sources in nearby galaxies not associated with the central supermassive black hole. These ULXs are brighter than black hole systems in our galaxy—they have super-Eddington luminosities greater than stellar mass black holes. These ULXs break the Eddington theory because there are extreme accretion rates onto a compact stellar remnant, or an intermediate mass black hole. It was previously thought that only black hole accretion could power ULXs, but the discovery of pulsations has shown that neutron stars may also power ULXs. Using the data from the XMM-Newton and Chandra X-ray observatories, we conducted a systematic search to find cyclotron resonance scattering features in the X-ray spectra of ULXs to identify neutron-star powered ULXs. The results may findings provide further insight into the analysis techniques for future neutron star-powered ULXs and estimation of their magnetic field strengths.</a:t>
            </a:r>
          </a:p>
        </p:txBody>
      </p:sp>
      <p:sp>
        <p:nvSpPr>
          <p:cNvPr id="5" name="TextBox 4"/>
          <p:cNvSpPr txBox="1"/>
          <p:nvPr/>
        </p:nvSpPr>
        <p:spPr>
          <a:xfrm>
            <a:off x="-4217" y="19394154"/>
            <a:ext cx="6536136" cy="804707"/>
          </a:xfrm>
          <a:prstGeom prst="rect">
            <a:avLst/>
          </a:prstGeom>
          <a:solidFill>
            <a:schemeClr val="tx1">
              <a:lumMod val="50000"/>
              <a:lumOff val="50000"/>
              <a:alpha val="59000"/>
            </a:schemeClr>
          </a:solidFill>
        </p:spPr>
        <p:txBody>
          <a:bodyPr wrap="square" rtlCol="0">
            <a:spAutoFit/>
          </a:bodyPr>
          <a:lstStyle/>
          <a:p>
            <a:pPr algn="ctr"/>
            <a:r>
              <a:rPr lang="en-US" sz="4629" dirty="0" smtClean="0">
                <a:solidFill>
                  <a:schemeClr val="bg1"/>
                </a:solidFill>
              </a:rPr>
              <a:t>CRSFs</a:t>
            </a:r>
            <a:endParaRPr lang="en-US" sz="4629" dirty="0">
              <a:solidFill>
                <a:schemeClr val="bg1"/>
              </a:solidFill>
            </a:endParaRPr>
          </a:p>
        </p:txBody>
      </p:sp>
      <p:sp>
        <p:nvSpPr>
          <p:cNvPr id="8" name="TextBox 7"/>
          <p:cNvSpPr txBox="1"/>
          <p:nvPr/>
        </p:nvSpPr>
        <p:spPr>
          <a:xfrm>
            <a:off x="352739" y="3384684"/>
            <a:ext cx="11991267" cy="981359"/>
          </a:xfrm>
          <a:prstGeom prst="rect">
            <a:avLst/>
          </a:prstGeom>
          <a:solidFill>
            <a:schemeClr val="tx1">
              <a:lumMod val="50000"/>
              <a:lumOff val="50000"/>
              <a:alpha val="60000"/>
            </a:schemeClr>
          </a:solidFill>
        </p:spPr>
        <p:txBody>
          <a:bodyPr wrap="square" rtlCol="0">
            <a:spAutoFit/>
          </a:bodyPr>
          <a:lstStyle/>
          <a:p>
            <a:pPr algn="ctr"/>
            <a:r>
              <a:rPr lang="en-US" sz="5777" dirty="0">
                <a:solidFill>
                  <a:schemeClr val="bg1"/>
                </a:solidFill>
              </a:rPr>
              <a:t>Neutron Star-Powered X-Ray Sources</a:t>
            </a:r>
          </a:p>
        </p:txBody>
      </p:sp>
      <p:sp>
        <p:nvSpPr>
          <p:cNvPr id="9" name="Oval 8"/>
          <p:cNvSpPr/>
          <p:nvPr/>
        </p:nvSpPr>
        <p:spPr>
          <a:xfrm>
            <a:off x="8653546" y="16130970"/>
            <a:ext cx="3047224" cy="2980785"/>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777"/>
          </a:p>
        </p:txBody>
      </p:sp>
      <p:sp>
        <p:nvSpPr>
          <p:cNvPr id="10" name="Right Arrow 9"/>
          <p:cNvSpPr/>
          <p:nvPr/>
        </p:nvSpPr>
        <p:spPr>
          <a:xfrm rot="1429526">
            <a:off x="7686848" y="16754908"/>
            <a:ext cx="838635" cy="415399"/>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777"/>
          </a:p>
        </p:txBody>
      </p:sp>
      <p:sp>
        <p:nvSpPr>
          <p:cNvPr id="12" name="Left Arrow 11"/>
          <p:cNvSpPr/>
          <p:nvPr/>
        </p:nvSpPr>
        <p:spPr>
          <a:xfrm rot="1491689">
            <a:off x="8861546" y="17206440"/>
            <a:ext cx="753818" cy="496622"/>
          </a:xfrm>
          <a:prstGeom prst="lef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777"/>
          </a:p>
        </p:txBody>
      </p:sp>
      <p:sp>
        <p:nvSpPr>
          <p:cNvPr id="13" name="TextBox 12"/>
          <p:cNvSpPr txBox="1"/>
          <p:nvPr/>
        </p:nvSpPr>
        <p:spPr>
          <a:xfrm>
            <a:off x="129504" y="27066339"/>
            <a:ext cx="11250510" cy="981359"/>
          </a:xfrm>
          <a:prstGeom prst="rect">
            <a:avLst/>
          </a:prstGeom>
          <a:solidFill>
            <a:schemeClr val="tx1">
              <a:lumMod val="50000"/>
              <a:lumOff val="50000"/>
              <a:alpha val="60000"/>
            </a:schemeClr>
          </a:solidFill>
        </p:spPr>
        <p:txBody>
          <a:bodyPr wrap="square" rtlCol="0">
            <a:spAutoFit/>
          </a:bodyPr>
          <a:lstStyle/>
          <a:p>
            <a:pPr algn="ctr"/>
            <a:r>
              <a:rPr lang="en-US" sz="5777" dirty="0">
                <a:solidFill>
                  <a:schemeClr val="bg1"/>
                </a:solidFill>
              </a:rPr>
              <a:t>Methods</a:t>
            </a:r>
          </a:p>
        </p:txBody>
      </p:sp>
      <p:sp>
        <p:nvSpPr>
          <p:cNvPr id="19" name="TextBox 18"/>
          <p:cNvSpPr txBox="1"/>
          <p:nvPr/>
        </p:nvSpPr>
        <p:spPr>
          <a:xfrm>
            <a:off x="122482" y="28199842"/>
            <a:ext cx="6286014" cy="725455"/>
          </a:xfrm>
          <a:prstGeom prst="rect">
            <a:avLst/>
          </a:prstGeom>
          <a:solidFill>
            <a:schemeClr val="accent3">
              <a:lumMod val="40000"/>
              <a:lumOff val="60000"/>
              <a:alpha val="77000"/>
            </a:schemeClr>
          </a:solidFill>
        </p:spPr>
        <p:txBody>
          <a:bodyPr wrap="square" rtlCol="0">
            <a:spAutoFit/>
          </a:bodyPr>
          <a:lstStyle/>
          <a:p>
            <a:pPr algn="ctr"/>
            <a:r>
              <a:rPr lang="en-US" sz="4114" dirty="0"/>
              <a:t>Systematic Search</a:t>
            </a:r>
          </a:p>
        </p:txBody>
      </p:sp>
      <p:sp>
        <p:nvSpPr>
          <p:cNvPr id="20" name="TextBox 19"/>
          <p:cNvSpPr txBox="1"/>
          <p:nvPr/>
        </p:nvSpPr>
        <p:spPr>
          <a:xfrm>
            <a:off x="164592" y="30919638"/>
            <a:ext cx="12663301" cy="4445191"/>
          </a:xfrm>
          <a:prstGeom prst="rect">
            <a:avLst/>
          </a:prstGeom>
          <a:noFill/>
        </p:spPr>
        <p:txBody>
          <a:bodyPr wrap="square" rtlCol="0">
            <a:spAutoFit/>
          </a:bodyPr>
          <a:lstStyle/>
          <a:p>
            <a:pPr marL="457200" indent="-457200">
              <a:buFont typeface="Arial" charset="0"/>
              <a:buChar char="•"/>
            </a:pPr>
            <a:r>
              <a:rPr lang="en-US" sz="3600" dirty="0">
                <a:solidFill>
                  <a:schemeClr val="bg1"/>
                </a:solidFill>
              </a:rPr>
              <a:t>Reduced XMM and Chandra data and found favorable spectral extraction parameters using Chi Squared test. </a:t>
            </a:r>
          </a:p>
          <a:p>
            <a:pPr marL="457200" indent="-457200">
              <a:buFont typeface="Arial" charset="0"/>
              <a:buChar char="•"/>
            </a:pPr>
            <a:r>
              <a:rPr lang="en-US" sz="3600" dirty="0">
                <a:solidFill>
                  <a:schemeClr val="bg1"/>
                </a:solidFill>
              </a:rPr>
              <a:t>Used </a:t>
            </a:r>
            <a:r>
              <a:rPr lang="en-US" sz="3600" dirty="0" smtClean="0">
                <a:solidFill>
                  <a:schemeClr val="bg1"/>
                </a:solidFill>
              </a:rPr>
              <a:t>spectral </a:t>
            </a:r>
            <a:r>
              <a:rPr lang="en-US" sz="3600" dirty="0">
                <a:solidFill>
                  <a:schemeClr val="bg1"/>
                </a:solidFill>
              </a:rPr>
              <a:t>fitting software XSPEC to analyze </a:t>
            </a:r>
            <a:r>
              <a:rPr lang="en-US" sz="3600" dirty="0" smtClean="0">
                <a:solidFill>
                  <a:schemeClr val="bg1"/>
                </a:solidFill>
              </a:rPr>
              <a:t>detector </a:t>
            </a:r>
            <a:r>
              <a:rPr lang="en-US" sz="3600" dirty="0">
                <a:solidFill>
                  <a:schemeClr val="bg1"/>
                </a:solidFill>
              </a:rPr>
              <a:t>data and fitted the spectra with a coupled cutoff power </a:t>
            </a:r>
            <a:r>
              <a:rPr lang="en-US" sz="3600" smtClean="0">
                <a:solidFill>
                  <a:schemeClr val="bg1"/>
                </a:solidFill>
              </a:rPr>
              <a:t>law continuum </a:t>
            </a:r>
            <a:r>
              <a:rPr lang="en-US" sz="3600" dirty="0">
                <a:solidFill>
                  <a:schemeClr val="bg1"/>
                </a:solidFill>
              </a:rPr>
              <a:t>and </a:t>
            </a:r>
            <a:r>
              <a:rPr lang="en-US" sz="3600" dirty="0" smtClean="0">
                <a:solidFill>
                  <a:schemeClr val="bg1"/>
                </a:solidFill>
              </a:rPr>
              <a:t>Gaussian </a:t>
            </a:r>
            <a:r>
              <a:rPr lang="en-US" sz="3600">
                <a:solidFill>
                  <a:schemeClr val="bg1"/>
                </a:solidFill>
              </a:rPr>
              <a:t>absorption </a:t>
            </a:r>
            <a:r>
              <a:rPr lang="en-US" sz="3600" smtClean="0">
                <a:solidFill>
                  <a:schemeClr val="bg1"/>
                </a:solidFill>
              </a:rPr>
              <a:t>(</a:t>
            </a:r>
            <a:r>
              <a:rPr lang="en-US" sz="3600" dirty="0" err="1">
                <a:solidFill>
                  <a:schemeClr val="bg1"/>
                </a:solidFill>
              </a:rPr>
              <a:t>zgauss</a:t>
            </a:r>
            <a:r>
              <a:rPr lang="en-US" sz="3600" dirty="0">
                <a:solidFill>
                  <a:schemeClr val="bg1"/>
                </a:solidFill>
              </a:rPr>
              <a:t>) </a:t>
            </a:r>
            <a:endParaRPr lang="en-US" sz="3600" dirty="0" smtClean="0">
              <a:solidFill>
                <a:schemeClr val="bg1"/>
              </a:solidFill>
            </a:endParaRPr>
          </a:p>
          <a:p>
            <a:pPr marL="457200" indent="-457200">
              <a:buFont typeface="Arial" charset="0"/>
              <a:buChar char="•"/>
            </a:pPr>
            <a:r>
              <a:rPr lang="en-US" sz="3600" dirty="0" smtClean="0">
                <a:solidFill>
                  <a:schemeClr val="bg1"/>
                </a:solidFill>
              </a:rPr>
              <a:t>Ran </a:t>
            </a:r>
            <a:r>
              <a:rPr lang="en-US" sz="3600" dirty="0">
                <a:solidFill>
                  <a:schemeClr val="bg1"/>
                </a:solidFill>
              </a:rPr>
              <a:t>simulations to assess false alarm rate from statistical fluctuations.</a:t>
            </a:r>
          </a:p>
          <a:p>
            <a:endParaRPr lang="en-US" sz="3086" dirty="0">
              <a:solidFill>
                <a:schemeClr val="bg1"/>
              </a:solidFill>
            </a:endParaRPr>
          </a:p>
        </p:txBody>
      </p:sp>
      <p:sp>
        <p:nvSpPr>
          <p:cNvPr id="21" name="TextBox 20"/>
          <p:cNvSpPr txBox="1"/>
          <p:nvPr/>
        </p:nvSpPr>
        <p:spPr>
          <a:xfrm>
            <a:off x="372560" y="30129897"/>
            <a:ext cx="6177006" cy="769441"/>
          </a:xfrm>
          <a:prstGeom prst="rect">
            <a:avLst/>
          </a:prstGeom>
          <a:solidFill>
            <a:schemeClr val="accent3">
              <a:lumMod val="40000"/>
              <a:lumOff val="60000"/>
              <a:alpha val="77000"/>
            </a:schemeClr>
          </a:solidFill>
        </p:spPr>
        <p:txBody>
          <a:bodyPr wrap="square" rtlCol="0">
            <a:spAutoFit/>
          </a:bodyPr>
          <a:lstStyle/>
          <a:p>
            <a:pPr algn="ctr"/>
            <a:r>
              <a:rPr lang="en-US" sz="4400" dirty="0"/>
              <a:t>Spectral Analysis</a:t>
            </a:r>
          </a:p>
        </p:txBody>
      </p:sp>
      <p:sp>
        <p:nvSpPr>
          <p:cNvPr id="22" name="TextBox 21"/>
          <p:cNvSpPr txBox="1"/>
          <p:nvPr/>
        </p:nvSpPr>
        <p:spPr>
          <a:xfrm>
            <a:off x="295366" y="28898521"/>
            <a:ext cx="11951624" cy="1200329"/>
          </a:xfrm>
          <a:prstGeom prst="rect">
            <a:avLst/>
          </a:prstGeom>
          <a:noFill/>
        </p:spPr>
        <p:txBody>
          <a:bodyPr wrap="square" rtlCol="0">
            <a:spAutoFit/>
          </a:bodyPr>
          <a:lstStyle/>
          <a:p>
            <a:pPr marL="457200" indent="-457200">
              <a:buFont typeface="Arial" charset="0"/>
              <a:buChar char="•"/>
            </a:pPr>
            <a:r>
              <a:rPr lang="en-US" sz="3600" dirty="0">
                <a:solidFill>
                  <a:schemeClr val="bg1"/>
                </a:solidFill>
              </a:rPr>
              <a:t>Cross-referenced the Serendipitous XMM-Survey to find ULXs with at least 10,000 intensity counts. </a:t>
            </a:r>
          </a:p>
        </p:txBody>
      </p:sp>
      <p:sp>
        <p:nvSpPr>
          <p:cNvPr id="26" name="TextBox 25"/>
          <p:cNvSpPr txBox="1"/>
          <p:nvPr/>
        </p:nvSpPr>
        <p:spPr>
          <a:xfrm>
            <a:off x="4403578" y="-87717"/>
            <a:ext cx="22499052" cy="1938992"/>
          </a:xfrm>
          <a:prstGeom prst="rect">
            <a:avLst/>
          </a:prstGeom>
          <a:noFill/>
        </p:spPr>
        <p:txBody>
          <a:bodyPr wrap="square" rtlCol="0">
            <a:spAutoFit/>
          </a:bodyPr>
          <a:lstStyle/>
          <a:p>
            <a:pPr algn="ctr"/>
            <a:r>
              <a:rPr lang="en-US" sz="6000" dirty="0">
                <a:solidFill>
                  <a:schemeClr val="bg1"/>
                </a:solidFill>
              </a:rPr>
              <a:t>A systematic search for absorption features in the X-ray spectra of ultraluminous X-ray sources</a:t>
            </a:r>
          </a:p>
        </p:txBody>
      </p:sp>
      <p:sp>
        <p:nvSpPr>
          <p:cNvPr id="23" name="TextBox 22"/>
          <p:cNvSpPr txBox="1"/>
          <p:nvPr/>
        </p:nvSpPr>
        <p:spPr>
          <a:xfrm>
            <a:off x="295366" y="13970458"/>
            <a:ext cx="11847423" cy="981359"/>
          </a:xfrm>
          <a:prstGeom prst="rect">
            <a:avLst/>
          </a:prstGeom>
          <a:solidFill>
            <a:schemeClr val="tx1">
              <a:lumMod val="50000"/>
              <a:lumOff val="50000"/>
              <a:alpha val="60000"/>
            </a:schemeClr>
          </a:solidFill>
        </p:spPr>
        <p:txBody>
          <a:bodyPr wrap="square" rtlCol="0">
            <a:spAutoFit/>
          </a:bodyPr>
          <a:lstStyle/>
          <a:p>
            <a:pPr algn="ctr"/>
            <a:r>
              <a:rPr lang="en-US" sz="5777" dirty="0">
                <a:solidFill>
                  <a:schemeClr val="bg1"/>
                </a:solidFill>
              </a:rPr>
              <a:t>Eddington Luminosity</a:t>
            </a:r>
          </a:p>
        </p:txBody>
      </p:sp>
      <p:sp>
        <p:nvSpPr>
          <p:cNvPr id="28" name="TextBox 27"/>
          <p:cNvSpPr txBox="1"/>
          <p:nvPr/>
        </p:nvSpPr>
        <p:spPr>
          <a:xfrm>
            <a:off x="279590" y="20213995"/>
            <a:ext cx="6228383" cy="5051832"/>
          </a:xfrm>
          <a:prstGeom prst="rect">
            <a:avLst/>
          </a:prstGeom>
          <a:noFill/>
        </p:spPr>
        <p:txBody>
          <a:bodyPr wrap="square" rtlCol="0">
            <a:spAutoFit/>
          </a:bodyPr>
          <a:lstStyle/>
          <a:p>
            <a:r>
              <a:rPr lang="en-US" sz="3600" dirty="0" smtClean="0">
                <a:solidFill>
                  <a:schemeClr val="bg1"/>
                </a:solidFill>
              </a:rPr>
              <a:t>The energy transitions between Landau levels cause CRSFs and are present in spectra. They allow for the </a:t>
            </a:r>
            <a:r>
              <a:rPr lang="en-US" sz="3600" dirty="0" smtClean="0">
                <a:solidFill>
                  <a:schemeClr val="bg1"/>
                </a:solidFill>
              </a:rPr>
              <a:t>Cyclotron </a:t>
            </a:r>
            <a:r>
              <a:rPr lang="en-US" sz="3600" dirty="0">
                <a:solidFill>
                  <a:schemeClr val="bg1"/>
                </a:solidFill>
              </a:rPr>
              <a:t>lines imply the presence of a </a:t>
            </a:r>
            <a:r>
              <a:rPr lang="en-US" sz="3600" dirty="0" smtClean="0">
                <a:solidFill>
                  <a:schemeClr val="bg1"/>
                </a:solidFill>
              </a:rPr>
              <a:t>magnetized neutron </a:t>
            </a:r>
            <a:r>
              <a:rPr lang="en-US" sz="3600" dirty="0">
                <a:solidFill>
                  <a:schemeClr val="bg1"/>
                </a:solidFill>
              </a:rPr>
              <a:t>star and </a:t>
            </a:r>
            <a:r>
              <a:rPr lang="en-US" sz="3600" dirty="0" smtClean="0">
                <a:solidFill>
                  <a:schemeClr val="bg1"/>
                </a:solidFill>
              </a:rPr>
              <a:t>give a measurement </a:t>
            </a:r>
            <a:r>
              <a:rPr lang="en-US" sz="3600" dirty="0">
                <a:solidFill>
                  <a:schemeClr val="bg1"/>
                </a:solidFill>
              </a:rPr>
              <a:t>of its </a:t>
            </a:r>
            <a:r>
              <a:rPr lang="en-US" sz="3600" dirty="0" smtClean="0">
                <a:solidFill>
                  <a:schemeClr val="bg1"/>
                </a:solidFill>
              </a:rPr>
              <a:t>field </a:t>
            </a:r>
            <a:r>
              <a:rPr lang="en-US" sz="3600" dirty="0">
                <a:solidFill>
                  <a:schemeClr val="bg1"/>
                </a:solidFill>
              </a:rPr>
              <a:t>strength.</a:t>
            </a:r>
          </a:p>
          <a:p>
            <a:endParaRPr lang="en-US" sz="3428" dirty="0">
              <a:solidFill>
                <a:schemeClr val="bg1"/>
              </a:solidFill>
            </a:endParaRPr>
          </a:p>
        </p:txBody>
      </p:sp>
      <p:sp>
        <p:nvSpPr>
          <p:cNvPr id="32" name="TextBox 31"/>
          <p:cNvSpPr txBox="1"/>
          <p:nvPr/>
        </p:nvSpPr>
        <p:spPr>
          <a:xfrm>
            <a:off x="12632503" y="9635508"/>
            <a:ext cx="19923116" cy="981359"/>
          </a:xfrm>
          <a:prstGeom prst="rect">
            <a:avLst/>
          </a:prstGeom>
          <a:solidFill>
            <a:schemeClr val="tx1">
              <a:lumMod val="50000"/>
              <a:lumOff val="50000"/>
              <a:alpha val="60000"/>
            </a:schemeClr>
          </a:solidFill>
        </p:spPr>
        <p:txBody>
          <a:bodyPr wrap="square" rtlCol="0">
            <a:spAutoFit/>
          </a:bodyPr>
          <a:lstStyle/>
          <a:p>
            <a:pPr algn="ctr"/>
            <a:r>
              <a:rPr lang="en-US" sz="5777" dirty="0">
                <a:solidFill>
                  <a:schemeClr val="bg1"/>
                </a:solidFill>
              </a:rPr>
              <a:t>Analysis &amp; Results</a:t>
            </a:r>
          </a:p>
        </p:txBody>
      </p:sp>
      <p:sp>
        <p:nvSpPr>
          <p:cNvPr id="33" name="TextBox 32"/>
          <p:cNvSpPr txBox="1"/>
          <p:nvPr/>
        </p:nvSpPr>
        <p:spPr>
          <a:xfrm>
            <a:off x="12687465" y="10679370"/>
            <a:ext cx="19459536" cy="672620"/>
          </a:xfrm>
          <a:prstGeom prst="rect">
            <a:avLst/>
          </a:prstGeom>
          <a:solidFill>
            <a:schemeClr val="accent1">
              <a:alpha val="4000"/>
            </a:schemeClr>
          </a:solidFill>
        </p:spPr>
        <p:txBody>
          <a:bodyPr wrap="square" rtlCol="0">
            <a:spAutoFit/>
          </a:bodyPr>
          <a:lstStyle/>
          <a:p>
            <a:r>
              <a:rPr lang="en-US" sz="3771" dirty="0">
                <a:solidFill>
                  <a:schemeClr val="bg1"/>
                </a:solidFill>
              </a:rPr>
              <a:t>The systematic search </a:t>
            </a:r>
            <a:r>
              <a:rPr lang="en-US" sz="3771" dirty="0" smtClean="0">
                <a:solidFill>
                  <a:schemeClr val="bg1"/>
                </a:solidFill>
              </a:rPr>
              <a:t>found three </a:t>
            </a:r>
            <a:r>
              <a:rPr lang="en-US" sz="3771" dirty="0">
                <a:solidFill>
                  <a:schemeClr val="bg1"/>
                </a:solidFill>
              </a:rPr>
              <a:t>strong candidates for analysis: Holmberg II X-1, IC 342, and M32. </a:t>
            </a:r>
          </a:p>
        </p:txBody>
      </p:sp>
      <mc:AlternateContent xmlns:mc="http://schemas.openxmlformats.org/markup-compatibility/2006" xmlns:a14="http://schemas.microsoft.com/office/drawing/2010/main">
        <mc:Choice Requires="a14">
          <p:sp>
            <p:nvSpPr>
              <p:cNvPr id="14" name="TextBox 13"/>
              <p:cNvSpPr txBox="1"/>
              <p:nvPr/>
            </p:nvSpPr>
            <p:spPr>
              <a:xfrm>
                <a:off x="24456978" y="12883207"/>
                <a:ext cx="8016240" cy="1077218"/>
              </a:xfrm>
              <a:prstGeom prst="rect">
                <a:avLst/>
              </a:prstGeom>
              <a:noFill/>
            </p:spPr>
            <p:txBody>
              <a:bodyPr wrap="square" rtlCol="0">
                <a:spAutoFit/>
              </a:bodyPr>
              <a:lstStyle/>
              <a:p>
                <a:pPr algn="r"/>
                <a:r>
                  <a:rPr lang="en-US" sz="3200" dirty="0">
                    <a:ln w="0"/>
                    <a:solidFill>
                      <a:schemeClr val="bg1"/>
                    </a:solidFill>
                    <a:effectLst>
                      <a:outerShdw blurRad="38100" dist="25400" dir="5400000" algn="ctr" rotWithShape="0">
                        <a:srgbClr val="6E747A">
                          <a:alpha val="43000"/>
                        </a:srgbClr>
                      </a:outerShdw>
                    </a:effectLst>
                  </a:rPr>
                  <a:t>Unidentified feature found in Holmberg II at </a:t>
                </a:r>
                <a14:m>
                  <m:oMath xmlns:m="http://schemas.openxmlformats.org/officeDocument/2006/math">
                    <m:r>
                      <a:rPr lang="en-US" sz="3200" i="1" dirty="0">
                        <a:solidFill>
                          <a:schemeClr val="bg1"/>
                        </a:solidFill>
                        <a:latin typeface="Cambria Math" panose="02040503050406030204" pitchFamily="18" charset="0"/>
                      </a:rPr>
                      <m:t>𝐸</m:t>
                    </m:r>
                    <m:r>
                      <a:rPr lang="en-US" sz="3200" i="1" dirty="0">
                        <a:solidFill>
                          <a:schemeClr val="bg1"/>
                        </a:solidFill>
                        <a:latin typeface="Cambria Math" charset="0"/>
                        <a:ea typeface="Cambria Math" charset="0"/>
                        <a:cs typeface="Cambria Math" charset="0"/>
                      </a:rPr>
                      <m:t>~</m:t>
                    </m:r>
                    <m:r>
                      <a:rPr lang="en-US" sz="3200" b="0" i="1" dirty="0" smtClean="0">
                        <a:solidFill>
                          <a:schemeClr val="bg1"/>
                        </a:solidFill>
                        <a:latin typeface="Cambria Math" panose="02040503050406030204" pitchFamily="18" charset="0"/>
                        <a:ea typeface="Cambria Math" charset="0"/>
                        <a:cs typeface="Cambria Math" charset="0"/>
                      </a:rPr>
                      <m:t>3.35</m:t>
                    </m:r>
                  </m:oMath>
                </a14:m>
                <a:r>
                  <a:rPr lang="en-US" sz="3200" dirty="0">
                    <a:solidFill>
                      <a:schemeClr val="bg1"/>
                    </a:solidFill>
                  </a:rPr>
                  <a:t> keV, yet</a:t>
                </a:r>
                <a:r>
                  <a:rPr lang="en-US" sz="3200" dirty="0">
                    <a:ln w="0"/>
                    <a:solidFill>
                      <a:schemeClr val="bg1"/>
                    </a:solidFill>
                    <a:effectLst>
                      <a:outerShdw blurRad="38100" dist="25400" dir="5400000" algn="ctr" rotWithShape="0">
                        <a:srgbClr val="6E747A">
                          <a:alpha val="43000"/>
                        </a:srgbClr>
                      </a:outerShdw>
                    </a:effectLst>
                  </a:rPr>
                  <a:t> </a:t>
                </a:r>
                <a14:m>
                  <m:oMath xmlns:m="http://schemas.openxmlformats.org/officeDocument/2006/math">
                    <m:sSup>
                      <m:sSupPr>
                        <m:ctrlPr>
                          <a:rPr lang="en-US" sz="3200" i="1" smtClean="0">
                            <a:ln w="0"/>
                            <a:solidFill>
                              <a:schemeClr val="bg1"/>
                            </a:solidFill>
                            <a:effectLst>
                              <a:outerShdw blurRad="38100" dist="25400" dir="5400000" algn="ctr" rotWithShape="0">
                                <a:srgbClr val="6E747A">
                                  <a:alpha val="43000"/>
                                </a:srgbClr>
                              </a:outerShdw>
                            </a:effectLst>
                            <a:latin typeface="Cambria Math" charset="0"/>
                          </a:rPr>
                        </m:ctrlPr>
                      </m:sSupPr>
                      <m:e>
                        <m:r>
                          <a:rPr lang="en-US" sz="3200" i="1" smtClean="0">
                            <a:ln w="0"/>
                            <a:solidFill>
                              <a:schemeClr val="bg1"/>
                            </a:solidFill>
                            <a:effectLst>
                              <a:outerShdw blurRad="38100" dist="25400" dir="5400000" algn="ctr" rotWithShape="0">
                                <a:srgbClr val="6E747A">
                                  <a:alpha val="43000"/>
                                </a:srgbClr>
                              </a:outerShdw>
                            </a:effectLst>
                            <a:latin typeface="Cambria Math" panose="02040503050406030204" pitchFamily="18" charset="0"/>
                            <a:ea typeface="Cambria Math" panose="02040503050406030204" pitchFamily="18" charset="0"/>
                          </a:rPr>
                          <m:t>𝜒</m:t>
                        </m:r>
                      </m:e>
                      <m:sup>
                        <m:r>
                          <a:rPr lang="en-US" sz="3200" b="0" i="1" smtClean="0">
                            <a:ln w="0"/>
                            <a:solidFill>
                              <a:schemeClr val="bg1"/>
                            </a:solidFill>
                            <a:effectLst>
                              <a:outerShdw blurRad="38100" dist="25400" dir="5400000" algn="ctr" rotWithShape="0">
                                <a:srgbClr val="6E747A">
                                  <a:alpha val="43000"/>
                                </a:srgbClr>
                              </a:outerShdw>
                            </a:effectLst>
                            <a:latin typeface="Cambria Math" panose="02040503050406030204" pitchFamily="18" charset="0"/>
                          </a:rPr>
                          <m:t>2</m:t>
                        </m:r>
                      </m:sup>
                    </m:sSup>
                    <m:r>
                      <a:rPr lang="en-US" sz="3200" b="0" i="1" smtClean="0">
                        <a:ln w="0"/>
                        <a:solidFill>
                          <a:schemeClr val="bg1"/>
                        </a:solidFill>
                        <a:effectLst>
                          <a:outerShdw blurRad="38100" dist="25400" dir="5400000" algn="ctr" rotWithShape="0">
                            <a:srgbClr val="6E747A">
                              <a:alpha val="43000"/>
                            </a:srgbClr>
                          </a:outerShdw>
                        </a:effectLst>
                        <a:latin typeface="Cambria Math" panose="02040503050406030204" pitchFamily="18" charset="0"/>
                      </a:rPr>
                      <m:t>=6</m:t>
                    </m:r>
                  </m:oMath>
                </a14:m>
                <a:r>
                  <a:rPr lang="en-US" sz="3200" dirty="0">
                    <a:ln w="0"/>
                    <a:solidFill>
                      <a:schemeClr val="bg1"/>
                    </a:solidFill>
                    <a:effectLst>
                      <a:outerShdw blurRad="38100" dist="25400" dir="5400000" algn="ctr" rotWithShape="0">
                        <a:srgbClr val="6E747A">
                          <a:alpha val="43000"/>
                        </a:srgbClr>
                      </a:outerShdw>
                    </a:effectLst>
                  </a:rPr>
                  <a:t> </a:t>
                </a:r>
              </a:p>
            </p:txBody>
          </p:sp>
        </mc:Choice>
        <mc:Fallback xmlns="">
          <p:sp>
            <p:nvSpPr>
              <p:cNvPr id="14" name="TextBox 13"/>
              <p:cNvSpPr txBox="1">
                <a:spLocks noRot="1" noChangeAspect="1" noMove="1" noResize="1" noEditPoints="1" noAdjustHandles="1" noChangeArrowheads="1" noChangeShapeType="1" noTextEdit="1"/>
              </p:cNvSpPr>
              <p:nvPr/>
            </p:nvSpPr>
            <p:spPr>
              <a:xfrm>
                <a:off x="24456978" y="12883207"/>
                <a:ext cx="8016240" cy="1077218"/>
              </a:xfrm>
              <a:prstGeom prst="rect">
                <a:avLst/>
              </a:prstGeom>
              <a:blipFill>
                <a:blip r:embed="rId5"/>
                <a:stretch>
                  <a:fillRect t="-6977" r="-3323" b="-17442"/>
                </a:stretch>
              </a:blipFill>
            </p:spPr>
            <p:txBody>
              <a:bodyPr/>
              <a:lstStyle/>
              <a:p>
                <a:r>
                  <a:rPr lang="en-US">
                    <a:noFill/>
                  </a:rPr>
                  <a:t> </a:t>
                </a:r>
              </a:p>
            </p:txBody>
          </p:sp>
        </mc:Fallback>
      </mc:AlternateContent>
      <p:pic>
        <p:nvPicPr>
          <p:cNvPr id="15" name="Picture 14"/>
          <p:cNvPicPr>
            <a:picLocks noChangeAspect="1"/>
          </p:cNvPicPr>
          <p:nvPr/>
        </p:nvPicPr>
        <p:blipFill rotWithShape="1">
          <a:blip r:embed="rId6">
            <a:extLst>
              <a:ext uri="{28A0092B-C50C-407E-A947-70E740481C1C}">
                <a14:useLocalDpi xmlns:a14="http://schemas.microsoft.com/office/drawing/2010/main" val="0"/>
              </a:ext>
            </a:extLst>
          </a:blip>
          <a:srcRect t="3774" r="4887" b="17645"/>
          <a:stretch/>
        </p:blipFill>
        <p:spPr>
          <a:xfrm>
            <a:off x="30127264" y="128986"/>
            <a:ext cx="2691573" cy="3177793"/>
          </a:xfrm>
          <a:prstGeom prst="rect">
            <a:avLst/>
          </a:prstGeom>
        </p:spPr>
      </p:pic>
      <mc:AlternateContent xmlns:mc="http://schemas.openxmlformats.org/markup-compatibility/2006">
        <mc:Choice xmlns:a14="http://schemas.microsoft.com/office/drawing/2010/main" Requires="a14">
          <p:sp>
            <p:nvSpPr>
              <p:cNvPr id="35" name="TextBox 34"/>
              <p:cNvSpPr txBox="1"/>
              <p:nvPr/>
            </p:nvSpPr>
            <p:spPr>
              <a:xfrm>
                <a:off x="12188796" y="26231807"/>
                <a:ext cx="11482553" cy="2862322"/>
              </a:xfrm>
              <a:prstGeom prst="rect">
                <a:avLst/>
              </a:prstGeom>
              <a:noFill/>
            </p:spPr>
            <p:txBody>
              <a:bodyPr wrap="square" rtlCol="0">
                <a:spAutoFit/>
              </a:bodyPr>
              <a:lstStyle/>
              <a:p>
                <a:r>
                  <a:rPr lang="en-US" sz="2400" dirty="0" smtClean="0">
                    <a:solidFill>
                      <a:schemeClr val="bg1"/>
                    </a:solidFill>
                  </a:rPr>
                  <a:t> </a:t>
                </a:r>
                <a:r>
                  <a:rPr lang="en-US" sz="3600" dirty="0" smtClean="0">
                    <a:solidFill>
                      <a:schemeClr val="bg1"/>
                    </a:solidFill>
                  </a:rPr>
                  <a:t>Absorption </a:t>
                </a:r>
                <a:r>
                  <a:rPr lang="en-US" sz="3600" dirty="0">
                    <a:solidFill>
                      <a:schemeClr val="bg1"/>
                    </a:solidFill>
                  </a:rPr>
                  <a:t>lines found in two different observations</a:t>
                </a:r>
              </a:p>
              <a:p>
                <a:pPr marL="2283257" lvl="1" indent="-571500">
                  <a:buFont typeface="Arial" charset="0"/>
                  <a:buChar char="•"/>
                </a:pPr>
                <a14:m>
                  <m:oMath xmlns:m="http://schemas.openxmlformats.org/officeDocument/2006/math">
                    <m:r>
                      <a:rPr lang="en-US" sz="3600" i="1" dirty="0">
                        <a:solidFill>
                          <a:schemeClr val="bg1"/>
                        </a:solidFill>
                        <a:latin typeface="Cambria Math" panose="02040503050406030204" pitchFamily="18" charset="0"/>
                      </a:rPr>
                      <m:t>𝐸</m:t>
                    </m:r>
                    <m:r>
                      <a:rPr lang="en-US" sz="3600" i="1" dirty="0">
                        <a:solidFill>
                          <a:schemeClr val="bg1"/>
                        </a:solidFill>
                        <a:latin typeface="Cambria Math" charset="0"/>
                        <a:ea typeface="Cambria Math" charset="0"/>
                        <a:cs typeface="Cambria Math" charset="0"/>
                      </a:rPr>
                      <m:t>~</m:t>
                    </m:r>
                    <m:r>
                      <a:rPr lang="en-US" sz="3600" i="1" dirty="0">
                        <a:solidFill>
                          <a:schemeClr val="bg1"/>
                        </a:solidFill>
                        <a:latin typeface="Cambria Math" panose="02040503050406030204" pitchFamily="18" charset="0"/>
                      </a:rPr>
                      <m:t>6</m:t>
                    </m:r>
                  </m:oMath>
                </a14:m>
                <a:r>
                  <a:rPr lang="en-US" sz="3600" dirty="0">
                    <a:solidFill>
                      <a:schemeClr val="bg1"/>
                    </a:solidFill>
                  </a:rPr>
                  <a:t> keV detected at </a:t>
                </a:r>
                <a14:m>
                  <m:oMath xmlns:m="http://schemas.openxmlformats.org/officeDocument/2006/math">
                    <m:r>
                      <a:rPr lang="en-US" sz="3600" i="1">
                        <a:solidFill>
                          <a:schemeClr val="bg1"/>
                        </a:solidFill>
                        <a:latin typeface="Cambria Math" panose="02040503050406030204" pitchFamily="18" charset="0"/>
                      </a:rPr>
                      <m:t>3</m:t>
                    </m:r>
                    <m:r>
                      <a:rPr lang="en-US" sz="3600" i="1">
                        <a:solidFill>
                          <a:schemeClr val="bg1"/>
                        </a:solidFill>
                        <a:latin typeface="Cambria Math" panose="02040503050406030204" pitchFamily="18" charset="0"/>
                        <a:ea typeface="Cambria Math" panose="02040503050406030204" pitchFamily="18" charset="0"/>
                      </a:rPr>
                      <m:t>𝜎</m:t>
                    </m:r>
                    <m:r>
                      <a:rPr lang="en-US" sz="3600" i="1">
                        <a:solidFill>
                          <a:schemeClr val="bg1"/>
                        </a:solidFill>
                        <a:latin typeface="Cambria Math" panose="02040503050406030204" pitchFamily="18" charset="0"/>
                        <a:ea typeface="Cambria Math" panose="02040503050406030204" pitchFamily="18" charset="0"/>
                      </a:rPr>
                      <m:t> </m:t>
                    </m:r>
                    <m:r>
                      <m:rPr>
                        <m:sty m:val="p"/>
                      </m:rPr>
                      <a:rPr lang="en-US" sz="3600" b="0" i="0" smtClean="0">
                        <a:solidFill>
                          <a:schemeClr val="bg1"/>
                        </a:solidFill>
                        <a:latin typeface="Cambria Math" panose="02040503050406030204" pitchFamily="18" charset="0"/>
                        <a:ea typeface="Cambria Math" panose="02040503050406030204" pitchFamily="18" charset="0"/>
                      </a:rPr>
                      <m:t>level</m:t>
                    </m:r>
                    <m:r>
                      <a:rPr lang="en-US" sz="3600" b="0" i="0" smtClean="0">
                        <a:solidFill>
                          <a:schemeClr val="bg1"/>
                        </a:solidFill>
                        <a:latin typeface="Cambria Math" panose="02040503050406030204" pitchFamily="18" charset="0"/>
                        <a:ea typeface="Cambria Math" panose="02040503050406030204" pitchFamily="18" charset="0"/>
                      </a:rPr>
                      <m:t> </m:t>
                    </m:r>
                  </m:oMath>
                </a14:m>
                <a:r>
                  <a:rPr lang="en-US" sz="3600" dirty="0">
                    <a:solidFill>
                      <a:schemeClr val="bg1"/>
                    </a:solidFill>
                  </a:rPr>
                  <a:t>in XMM </a:t>
                </a:r>
                <a:r>
                  <a:rPr lang="en-US" sz="3600" dirty="0" smtClean="0">
                    <a:solidFill>
                      <a:schemeClr val="bg1"/>
                    </a:solidFill>
                  </a:rPr>
                  <a:t>observation with </a:t>
                </a:r>
                <a14:m>
                  <m:oMath xmlns:m="http://schemas.openxmlformats.org/officeDocument/2006/math">
                    <m:sSup>
                      <m:sSupPr>
                        <m:ctrlPr>
                          <a:rPr lang="en-US" sz="3600" i="1">
                            <a:ln w="0"/>
                            <a:solidFill>
                              <a:schemeClr val="bg1"/>
                            </a:solidFill>
                            <a:effectLst>
                              <a:outerShdw blurRad="38100" dist="25400" dir="5400000" algn="ctr" rotWithShape="0">
                                <a:srgbClr val="6E747A">
                                  <a:alpha val="43000"/>
                                </a:srgbClr>
                              </a:outerShdw>
                            </a:effectLst>
                            <a:latin typeface="Cambria Math" charset="0"/>
                          </a:rPr>
                        </m:ctrlPr>
                      </m:sSupPr>
                      <m:e>
                        <m:r>
                          <a:rPr lang="en-US" sz="3600" i="1">
                            <a:ln w="0"/>
                            <a:solidFill>
                              <a:schemeClr val="bg1"/>
                            </a:solidFill>
                            <a:effectLst>
                              <a:outerShdw blurRad="38100" dist="25400" dir="5400000" algn="ctr" rotWithShape="0">
                                <a:srgbClr val="6E747A">
                                  <a:alpha val="43000"/>
                                </a:srgbClr>
                              </a:outerShdw>
                            </a:effectLst>
                            <a:latin typeface="Cambria Math" panose="02040503050406030204" pitchFamily="18" charset="0"/>
                            <a:ea typeface="Cambria Math" panose="02040503050406030204" pitchFamily="18" charset="0"/>
                          </a:rPr>
                          <m:t>𝜒</m:t>
                        </m:r>
                      </m:e>
                      <m:sup>
                        <m:r>
                          <a:rPr lang="en-US" sz="36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t>2</m:t>
                        </m:r>
                      </m:sup>
                    </m:sSup>
                    <m:r>
                      <a:rPr lang="en-US" sz="36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t>=</m:t>
                    </m:r>
                    <m:r>
                      <a:rPr lang="en-US" sz="3600" b="0" i="1" smtClean="0">
                        <a:ln w="0"/>
                        <a:solidFill>
                          <a:schemeClr val="bg1"/>
                        </a:solidFill>
                        <a:effectLst>
                          <a:outerShdw blurRad="38100" dist="25400" dir="5400000" algn="ctr" rotWithShape="0">
                            <a:srgbClr val="6E747A">
                              <a:alpha val="43000"/>
                            </a:srgbClr>
                          </a:outerShdw>
                        </a:effectLst>
                        <a:latin typeface="Cambria Math" charset="0"/>
                      </a:rPr>
                      <m:t>8</m:t>
                    </m:r>
                  </m:oMath>
                </a14:m>
                <a:endParaRPr lang="en-US" sz="3600" dirty="0">
                  <a:solidFill>
                    <a:schemeClr val="bg1"/>
                  </a:solidFill>
                </a:endParaRPr>
              </a:p>
              <a:p>
                <a:pPr marL="2283257" lvl="1" indent="-571500">
                  <a:buFont typeface="Arial" charset="0"/>
                  <a:buChar char="•"/>
                </a:pPr>
                <a14:m>
                  <m:oMath xmlns:m="http://schemas.openxmlformats.org/officeDocument/2006/math">
                    <m:r>
                      <a:rPr lang="en-US" sz="3600" i="1" dirty="0">
                        <a:solidFill>
                          <a:schemeClr val="bg1"/>
                        </a:solidFill>
                        <a:latin typeface="Cambria Math" panose="02040503050406030204" pitchFamily="18" charset="0"/>
                      </a:rPr>
                      <m:t>𝐸</m:t>
                    </m:r>
                    <m:r>
                      <a:rPr lang="en-US" sz="3600" i="1" dirty="0">
                        <a:solidFill>
                          <a:schemeClr val="bg1"/>
                        </a:solidFill>
                        <a:latin typeface="Cambria Math" charset="0"/>
                        <a:ea typeface="Cambria Math" charset="0"/>
                        <a:cs typeface="Cambria Math" charset="0"/>
                      </a:rPr>
                      <m:t>~</m:t>
                    </m:r>
                    <m:r>
                      <a:rPr lang="en-US" sz="3600" i="1" dirty="0">
                        <a:solidFill>
                          <a:schemeClr val="bg1"/>
                        </a:solidFill>
                        <a:latin typeface="Cambria Math" panose="02040503050406030204" pitchFamily="18" charset="0"/>
                      </a:rPr>
                      <m:t>6.5 </m:t>
                    </m:r>
                  </m:oMath>
                </a14:m>
                <a:r>
                  <a:rPr lang="en-US" sz="3600" dirty="0">
                    <a:solidFill>
                      <a:schemeClr val="bg1"/>
                    </a:solidFill>
                  </a:rPr>
                  <a:t>keV detected at </a:t>
                </a:r>
                <a14:m>
                  <m:oMath xmlns:m="http://schemas.openxmlformats.org/officeDocument/2006/math">
                    <m:r>
                      <a:rPr lang="en-US" sz="3600" i="1" dirty="0">
                        <a:solidFill>
                          <a:schemeClr val="bg1"/>
                        </a:solidFill>
                        <a:latin typeface="Cambria Math" panose="02040503050406030204" pitchFamily="18" charset="0"/>
                      </a:rPr>
                      <m:t>2</m:t>
                    </m:r>
                    <m:r>
                      <a:rPr lang="en-US" sz="3600" i="1">
                        <a:solidFill>
                          <a:schemeClr val="bg1"/>
                        </a:solidFill>
                        <a:latin typeface="Cambria Math" panose="02040503050406030204" pitchFamily="18" charset="0"/>
                        <a:ea typeface="Cambria Math" panose="02040503050406030204" pitchFamily="18" charset="0"/>
                      </a:rPr>
                      <m:t>𝜎</m:t>
                    </m:r>
                  </m:oMath>
                </a14:m>
                <a:r>
                  <a:rPr lang="en-US" sz="3600" dirty="0">
                    <a:solidFill>
                      <a:schemeClr val="bg1"/>
                    </a:solidFill>
                  </a:rPr>
                  <a:t> level  in Chandra </a:t>
                </a:r>
                <a:r>
                  <a:rPr lang="en-US" sz="3600" dirty="0" smtClean="0">
                    <a:solidFill>
                      <a:schemeClr val="bg1"/>
                    </a:solidFill>
                  </a:rPr>
                  <a:t>observation with </a:t>
                </a:r>
                <a14:m>
                  <m:oMath xmlns:m="http://schemas.openxmlformats.org/officeDocument/2006/math">
                    <m:sSup>
                      <m:sSupPr>
                        <m:ctrlPr>
                          <a:rPr lang="en-US" sz="3600" i="1">
                            <a:ln w="0"/>
                            <a:solidFill>
                              <a:schemeClr val="bg1"/>
                            </a:solidFill>
                            <a:effectLst>
                              <a:outerShdw blurRad="38100" dist="25400" dir="5400000" algn="ctr" rotWithShape="0">
                                <a:srgbClr val="6E747A">
                                  <a:alpha val="43000"/>
                                </a:srgbClr>
                              </a:outerShdw>
                            </a:effectLst>
                            <a:latin typeface="Cambria Math" charset="0"/>
                          </a:rPr>
                        </m:ctrlPr>
                      </m:sSupPr>
                      <m:e>
                        <m:r>
                          <a:rPr lang="en-US" sz="3600" i="1">
                            <a:ln w="0"/>
                            <a:solidFill>
                              <a:schemeClr val="bg1"/>
                            </a:solidFill>
                            <a:effectLst>
                              <a:outerShdw blurRad="38100" dist="25400" dir="5400000" algn="ctr" rotWithShape="0">
                                <a:srgbClr val="6E747A">
                                  <a:alpha val="43000"/>
                                </a:srgbClr>
                              </a:outerShdw>
                            </a:effectLst>
                            <a:latin typeface="Cambria Math" panose="02040503050406030204" pitchFamily="18" charset="0"/>
                            <a:ea typeface="Cambria Math" panose="02040503050406030204" pitchFamily="18" charset="0"/>
                          </a:rPr>
                          <m:t>𝜒</m:t>
                        </m:r>
                      </m:e>
                      <m:sup>
                        <m:r>
                          <a:rPr lang="en-US" sz="36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t>2</m:t>
                        </m:r>
                      </m:sup>
                    </m:sSup>
                    <m:r>
                      <a:rPr lang="en-US" sz="36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t>=</m:t>
                    </m:r>
                    <m:r>
                      <a:rPr lang="en-US" sz="3600" b="0" i="1" smtClean="0">
                        <a:ln w="0"/>
                        <a:solidFill>
                          <a:schemeClr val="bg1"/>
                        </a:solidFill>
                        <a:effectLst>
                          <a:outerShdw blurRad="38100" dist="25400" dir="5400000" algn="ctr" rotWithShape="0">
                            <a:srgbClr val="6E747A">
                              <a:alpha val="43000"/>
                            </a:srgbClr>
                          </a:outerShdw>
                        </a:effectLst>
                        <a:latin typeface="Cambria Math" charset="0"/>
                      </a:rPr>
                      <m:t>12</m:t>
                    </m:r>
                  </m:oMath>
                </a14:m>
                <a:endParaRPr lang="en-US" sz="3600" dirty="0">
                  <a:solidFill>
                    <a:schemeClr val="bg1"/>
                  </a:solidFill>
                </a:endParaRPr>
              </a:p>
            </p:txBody>
          </p:sp>
        </mc:Choice>
        <mc:Fallback>
          <p:sp>
            <p:nvSpPr>
              <p:cNvPr id="35" name="TextBox 34"/>
              <p:cNvSpPr txBox="1">
                <a:spLocks noRot="1" noChangeAspect="1" noMove="1" noResize="1" noEditPoints="1" noAdjustHandles="1" noChangeArrowheads="1" noChangeShapeType="1" noTextEdit="1"/>
              </p:cNvSpPr>
              <p:nvPr/>
            </p:nvSpPr>
            <p:spPr>
              <a:xfrm>
                <a:off x="12188796" y="26231807"/>
                <a:ext cx="11482553" cy="2862322"/>
              </a:xfrm>
              <a:prstGeom prst="rect">
                <a:avLst/>
              </a:prstGeom>
              <a:blipFill rotWithShape="0">
                <a:blip r:embed="rId7"/>
                <a:stretch>
                  <a:fillRect l="-1008" t="-3191" b="-7234"/>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6" name="TextBox 35"/>
              <p:cNvSpPr txBox="1"/>
              <p:nvPr/>
            </p:nvSpPr>
            <p:spPr>
              <a:xfrm>
                <a:off x="23585698" y="14425083"/>
                <a:ext cx="5384435" cy="2862322"/>
              </a:xfrm>
              <a:prstGeom prst="rect">
                <a:avLst/>
              </a:prstGeom>
              <a:noFill/>
            </p:spPr>
            <p:txBody>
              <a:bodyPr wrap="square" rtlCol="0">
                <a:spAutoFit/>
              </a:bodyPr>
              <a:lstStyle/>
              <a:p>
                <a:pPr marL="0" lvl="1"/>
                <a:r>
                  <a:rPr lang="en-US" sz="3600" dirty="0" smtClean="0">
                    <a:ln w="0"/>
                    <a:solidFill>
                      <a:schemeClr val="bg1"/>
                    </a:solidFill>
                    <a:effectLst>
                      <a:outerShdw blurRad="38100" dist="25400" dir="5400000" algn="ctr" rotWithShape="0">
                        <a:srgbClr val="6E747A">
                          <a:alpha val="43000"/>
                        </a:srgbClr>
                      </a:outerShdw>
                    </a:effectLst>
                  </a:rPr>
                  <a:t>Although IC-342 showed statistical promise with </a:t>
                </a:r>
                <a14:m>
                  <m:oMath xmlns:m="http://schemas.openxmlformats.org/officeDocument/2006/math">
                    <m:sSup>
                      <m:sSupPr>
                        <m:ctrlPr>
                          <a:rPr lang="en-US" sz="3600" i="1">
                            <a:ln w="0"/>
                            <a:solidFill>
                              <a:schemeClr val="bg1"/>
                            </a:solidFill>
                            <a:effectLst>
                              <a:outerShdw blurRad="38100" dist="25400" dir="5400000" algn="ctr" rotWithShape="0">
                                <a:srgbClr val="6E747A">
                                  <a:alpha val="43000"/>
                                </a:srgbClr>
                              </a:outerShdw>
                            </a:effectLst>
                            <a:latin typeface="Cambria Math" charset="0"/>
                          </a:rPr>
                        </m:ctrlPr>
                      </m:sSupPr>
                      <m:e>
                        <m:r>
                          <a:rPr lang="en-US" sz="3600" i="1">
                            <a:ln w="0"/>
                            <a:solidFill>
                              <a:schemeClr val="bg1"/>
                            </a:solidFill>
                            <a:effectLst>
                              <a:outerShdw blurRad="38100" dist="25400" dir="5400000" algn="ctr" rotWithShape="0">
                                <a:srgbClr val="6E747A">
                                  <a:alpha val="43000"/>
                                </a:srgbClr>
                              </a:outerShdw>
                            </a:effectLst>
                            <a:latin typeface="Cambria Math" panose="02040503050406030204" pitchFamily="18" charset="0"/>
                            <a:ea typeface="Cambria Math" panose="02040503050406030204" pitchFamily="18" charset="0"/>
                          </a:rPr>
                          <m:t>𝜒</m:t>
                        </m:r>
                      </m:e>
                      <m:sup>
                        <m:r>
                          <a:rPr lang="en-US" sz="36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t>2</m:t>
                        </m:r>
                      </m:sup>
                    </m:sSup>
                    <m:r>
                      <a:rPr lang="en-US" sz="3600" i="1">
                        <a:ln w="0"/>
                        <a:solidFill>
                          <a:schemeClr val="bg1"/>
                        </a:solidFill>
                        <a:effectLst>
                          <a:outerShdw blurRad="38100" dist="25400" dir="5400000" algn="ctr" rotWithShape="0">
                            <a:srgbClr val="6E747A">
                              <a:alpha val="43000"/>
                            </a:srgbClr>
                          </a:outerShdw>
                        </a:effectLst>
                        <a:latin typeface="Cambria Math" panose="02040503050406030204" pitchFamily="18" charset="0"/>
                      </a:rPr>
                      <m:t>=</m:t>
                    </m:r>
                    <m:r>
                      <a:rPr lang="en-US" sz="3600" i="1">
                        <a:ln w="0"/>
                        <a:solidFill>
                          <a:schemeClr val="bg1"/>
                        </a:solidFill>
                        <a:effectLst>
                          <a:outerShdw blurRad="38100" dist="25400" dir="5400000" algn="ctr" rotWithShape="0">
                            <a:srgbClr val="6E747A">
                              <a:alpha val="43000"/>
                            </a:srgbClr>
                          </a:outerShdw>
                        </a:effectLst>
                        <a:latin typeface="Cambria Math" charset="0"/>
                      </a:rPr>
                      <m:t>8</m:t>
                    </m:r>
                  </m:oMath>
                </a14:m>
                <a:r>
                  <a:rPr lang="en-US" sz="3600" dirty="0" smtClean="0">
                    <a:solidFill>
                      <a:schemeClr val="bg1"/>
                    </a:solidFill>
                  </a:rPr>
                  <a:t>, there were no features detected within the continuum.</a:t>
                </a:r>
                <a:endParaRPr lang="en-US" sz="3600" dirty="0">
                  <a:solidFill>
                    <a:schemeClr val="bg1"/>
                  </a:solidFill>
                </a:endParaRPr>
              </a:p>
            </p:txBody>
          </p:sp>
        </mc:Choice>
        <mc:Fallback>
          <p:sp>
            <p:nvSpPr>
              <p:cNvPr id="36" name="TextBox 35"/>
              <p:cNvSpPr txBox="1">
                <a:spLocks noRot="1" noChangeAspect="1" noMove="1" noResize="1" noEditPoints="1" noAdjustHandles="1" noChangeArrowheads="1" noChangeShapeType="1" noTextEdit="1"/>
              </p:cNvSpPr>
              <p:nvPr/>
            </p:nvSpPr>
            <p:spPr>
              <a:xfrm>
                <a:off x="23585698" y="14425083"/>
                <a:ext cx="5384435" cy="2862322"/>
              </a:xfrm>
              <a:prstGeom prst="rect">
                <a:avLst/>
              </a:prstGeom>
              <a:blipFill rotWithShape="0">
                <a:blip r:embed="rId8"/>
                <a:stretch>
                  <a:fillRect l="-3851" t="-3404" b="-7021"/>
                </a:stretch>
              </a:blipFill>
            </p:spPr>
            <p:txBody>
              <a:bodyPr/>
              <a:lstStyle/>
              <a:p>
                <a:r>
                  <a:rPr lang="en-US">
                    <a:noFill/>
                  </a:rPr>
                  <a:t> </a:t>
                </a:r>
              </a:p>
            </p:txBody>
          </p:sp>
        </mc:Fallback>
      </mc:AlternateContent>
      <p:sp>
        <p:nvSpPr>
          <p:cNvPr id="37" name="TextBox 36"/>
          <p:cNvSpPr txBox="1"/>
          <p:nvPr/>
        </p:nvSpPr>
        <p:spPr>
          <a:xfrm>
            <a:off x="164592" y="35236349"/>
            <a:ext cx="32753808" cy="981359"/>
          </a:xfrm>
          <a:prstGeom prst="rect">
            <a:avLst/>
          </a:prstGeom>
          <a:solidFill>
            <a:schemeClr val="tx1">
              <a:lumMod val="50000"/>
              <a:lumOff val="50000"/>
              <a:alpha val="40000"/>
            </a:schemeClr>
          </a:solidFill>
        </p:spPr>
        <p:txBody>
          <a:bodyPr wrap="square" rtlCol="0">
            <a:spAutoFit/>
          </a:bodyPr>
          <a:lstStyle/>
          <a:p>
            <a:pPr algn="ctr"/>
            <a:r>
              <a:rPr lang="en-US" sz="5777" dirty="0">
                <a:solidFill>
                  <a:schemeClr val="bg1"/>
                </a:solidFill>
              </a:rPr>
              <a:t>Conclusion &amp; Future Work</a:t>
            </a:r>
          </a:p>
        </p:txBody>
      </p:sp>
      <mc:AlternateContent xmlns:mc="http://schemas.openxmlformats.org/markup-compatibility/2006" xmlns:a14="http://schemas.microsoft.com/office/drawing/2010/main">
        <mc:Choice Requires="a14">
          <p:sp>
            <p:nvSpPr>
              <p:cNvPr id="17" name="TextBox 16"/>
              <p:cNvSpPr txBox="1"/>
              <p:nvPr/>
            </p:nvSpPr>
            <p:spPr>
              <a:xfrm>
                <a:off x="38081" y="17043269"/>
                <a:ext cx="6642479" cy="1744452"/>
              </a:xfrm>
              <a:prstGeom prst="rect">
                <a:avLst/>
              </a:prstGeom>
              <a:noFill/>
            </p:spPr>
            <p:txBody>
              <a:bodyPr wrap="square" rtlCol="0">
                <a:spAutoFit/>
              </a:bodyPr>
              <a:lstStyle/>
              <a:p>
                <a:pPr algn="ctr"/>
                <a14:m>
                  <m:oMath xmlns:m="http://schemas.openxmlformats.org/officeDocument/2006/math">
                    <m:f>
                      <m:fPr>
                        <m:ctrlPr>
                          <a:rPr lang="en-US" sz="3428" i="1">
                            <a:solidFill>
                              <a:schemeClr val="bg1"/>
                            </a:solidFill>
                            <a:latin typeface="Cambria Math" charset="0"/>
                          </a:rPr>
                        </m:ctrlPr>
                      </m:fPr>
                      <m:num>
                        <m:r>
                          <a:rPr lang="en-US" sz="3428" i="1">
                            <a:solidFill>
                              <a:schemeClr val="bg1"/>
                            </a:solidFill>
                            <a:latin typeface="Cambria Math" charset="0"/>
                          </a:rPr>
                          <m:t>𝑑𝑃</m:t>
                        </m:r>
                      </m:num>
                      <m:den>
                        <m:r>
                          <a:rPr lang="en-US" sz="3428" i="1">
                            <a:solidFill>
                              <a:schemeClr val="bg1"/>
                            </a:solidFill>
                            <a:latin typeface="Cambria Math" charset="0"/>
                          </a:rPr>
                          <m:t>𝑑𝑟</m:t>
                        </m:r>
                      </m:den>
                    </m:f>
                    <m:r>
                      <a:rPr lang="en-US" sz="3428" i="1">
                        <a:solidFill>
                          <a:schemeClr val="bg1"/>
                        </a:solidFill>
                        <a:latin typeface="Cambria Math" charset="0"/>
                      </a:rPr>
                      <m:t>=</m:t>
                    </m:r>
                    <m:f>
                      <m:fPr>
                        <m:ctrlPr>
                          <a:rPr lang="en-US" sz="3428" i="1">
                            <a:solidFill>
                              <a:schemeClr val="bg1"/>
                            </a:solidFill>
                            <a:latin typeface="Cambria Math" charset="0"/>
                          </a:rPr>
                        </m:ctrlPr>
                      </m:fPr>
                      <m:num>
                        <m:r>
                          <a:rPr lang="en-US" sz="3428" i="1">
                            <a:solidFill>
                              <a:schemeClr val="bg1"/>
                            </a:solidFill>
                            <a:latin typeface="Cambria Math" charset="0"/>
                          </a:rPr>
                          <m:t>𝑘𝑝</m:t>
                        </m:r>
                      </m:num>
                      <m:den>
                        <m:r>
                          <a:rPr lang="en-US" sz="3428" i="1">
                            <a:solidFill>
                              <a:schemeClr val="bg1"/>
                            </a:solidFill>
                            <a:latin typeface="Cambria Math" charset="0"/>
                          </a:rPr>
                          <m:t>𝑐</m:t>
                        </m:r>
                      </m:den>
                    </m:f>
                    <m:sSub>
                      <m:sSubPr>
                        <m:ctrlPr>
                          <a:rPr lang="en-US" sz="3428" i="1">
                            <a:solidFill>
                              <a:schemeClr val="bg1"/>
                            </a:solidFill>
                            <a:latin typeface="Cambria Math" charset="0"/>
                          </a:rPr>
                        </m:ctrlPr>
                      </m:sSubPr>
                      <m:e>
                        <m:r>
                          <a:rPr lang="en-US" sz="3428" i="1">
                            <a:solidFill>
                              <a:schemeClr val="bg1"/>
                            </a:solidFill>
                            <a:latin typeface="Cambria Math" charset="0"/>
                          </a:rPr>
                          <m:t>𝐹</m:t>
                        </m:r>
                      </m:e>
                      <m:sub>
                        <m:r>
                          <a:rPr lang="en-US" sz="3428" i="1">
                            <a:solidFill>
                              <a:schemeClr val="bg1"/>
                            </a:solidFill>
                            <a:latin typeface="Cambria Math" charset="0"/>
                          </a:rPr>
                          <m:t>𝑟𝑎𝑑</m:t>
                        </m:r>
                      </m:sub>
                    </m:sSub>
                  </m:oMath>
                </a14:m>
                <a:r>
                  <a:rPr lang="en-US" sz="3428" dirty="0">
                    <a:solidFill>
                      <a:schemeClr val="bg1"/>
                    </a:solidFill>
                  </a:rPr>
                  <a:t> = </a:t>
                </a:r>
                <a14:m>
                  <m:oMath xmlns:m="http://schemas.openxmlformats.org/officeDocument/2006/math">
                    <m:f>
                      <m:fPr>
                        <m:ctrlPr>
                          <a:rPr lang="en-US" sz="3428" i="1">
                            <a:solidFill>
                              <a:schemeClr val="bg1"/>
                            </a:solidFill>
                            <a:latin typeface="Cambria Math" charset="0"/>
                          </a:rPr>
                        </m:ctrlPr>
                      </m:fPr>
                      <m:num>
                        <m:r>
                          <a:rPr lang="en-US" sz="3428" i="1">
                            <a:solidFill>
                              <a:schemeClr val="bg1"/>
                            </a:solidFill>
                            <a:latin typeface="Cambria Math" charset="0"/>
                          </a:rPr>
                          <m:t>𝐺𝑀𝑝</m:t>
                        </m:r>
                      </m:num>
                      <m:den>
                        <m:sSup>
                          <m:sSupPr>
                            <m:ctrlPr>
                              <a:rPr lang="en-US" sz="3428" i="1">
                                <a:solidFill>
                                  <a:schemeClr val="bg1"/>
                                </a:solidFill>
                                <a:latin typeface="Cambria Math" charset="0"/>
                              </a:rPr>
                            </m:ctrlPr>
                          </m:sSupPr>
                          <m:e>
                            <m:r>
                              <a:rPr lang="en-US" sz="3428" i="1">
                                <a:solidFill>
                                  <a:schemeClr val="bg1"/>
                                </a:solidFill>
                                <a:latin typeface="Cambria Math" charset="0"/>
                              </a:rPr>
                              <m:t>𝑟</m:t>
                            </m:r>
                          </m:e>
                          <m:sup>
                            <m:r>
                              <a:rPr lang="en-US" sz="3428" i="1">
                                <a:solidFill>
                                  <a:schemeClr val="bg1"/>
                                </a:solidFill>
                                <a:latin typeface="Cambria Math" charset="0"/>
                              </a:rPr>
                              <m:t>2</m:t>
                            </m:r>
                          </m:sup>
                        </m:sSup>
                      </m:den>
                    </m:f>
                  </m:oMath>
                </a14:m>
                <a:r>
                  <a:rPr lang="en-US" sz="3428" dirty="0">
                    <a:solidFill>
                      <a:schemeClr val="bg1"/>
                    </a:solidFill>
                  </a:rPr>
                  <a:t>, where </a:t>
                </a:r>
                <a14:m>
                  <m:oMath xmlns:m="http://schemas.openxmlformats.org/officeDocument/2006/math">
                    <m:r>
                      <a:rPr lang="en-US" sz="3428" i="1">
                        <a:solidFill>
                          <a:schemeClr val="bg1"/>
                        </a:solidFill>
                        <a:latin typeface="Cambria Math" charset="0"/>
                      </a:rPr>
                      <m:t>𝐹</m:t>
                    </m:r>
                    <m:r>
                      <a:rPr lang="en-US" sz="3428" i="1">
                        <a:solidFill>
                          <a:schemeClr val="bg1"/>
                        </a:solidFill>
                        <a:latin typeface="Cambria Math" charset="0"/>
                      </a:rPr>
                      <m:t>=</m:t>
                    </m:r>
                    <m:f>
                      <m:fPr>
                        <m:ctrlPr>
                          <a:rPr lang="en-US" sz="3428" i="1">
                            <a:solidFill>
                              <a:schemeClr val="bg1"/>
                            </a:solidFill>
                            <a:latin typeface="Cambria Math" charset="0"/>
                          </a:rPr>
                        </m:ctrlPr>
                      </m:fPr>
                      <m:num>
                        <m:r>
                          <a:rPr lang="en-US" sz="3428" i="1">
                            <a:solidFill>
                              <a:schemeClr val="bg1"/>
                            </a:solidFill>
                            <a:latin typeface="Cambria Math" charset="0"/>
                          </a:rPr>
                          <m:t>𝐿</m:t>
                        </m:r>
                      </m:num>
                      <m:den>
                        <m:r>
                          <a:rPr lang="en-US" sz="3428" i="1">
                            <a:solidFill>
                              <a:schemeClr val="bg1"/>
                            </a:solidFill>
                            <a:latin typeface="Cambria Math" charset="0"/>
                          </a:rPr>
                          <m:t>4</m:t>
                        </m:r>
                        <m:r>
                          <a:rPr lang="en-US" sz="3428" i="1">
                            <a:solidFill>
                              <a:schemeClr val="bg1"/>
                            </a:solidFill>
                            <a:latin typeface="Cambria Math" charset="0"/>
                            <a:ea typeface="Cambria Math" charset="0"/>
                            <a:cs typeface="Cambria Math" charset="0"/>
                          </a:rPr>
                          <m:t>𝜋</m:t>
                        </m:r>
                        <m:sSup>
                          <m:sSupPr>
                            <m:ctrlPr>
                              <a:rPr lang="en-US" sz="3428" i="1">
                                <a:solidFill>
                                  <a:schemeClr val="bg1"/>
                                </a:solidFill>
                                <a:latin typeface="Cambria Math" charset="0"/>
                                <a:ea typeface="Cambria Math" charset="0"/>
                                <a:cs typeface="Cambria Math" charset="0"/>
                              </a:rPr>
                            </m:ctrlPr>
                          </m:sSupPr>
                          <m:e>
                            <m:r>
                              <a:rPr lang="en-US" sz="3428" i="1">
                                <a:solidFill>
                                  <a:schemeClr val="bg1"/>
                                </a:solidFill>
                                <a:latin typeface="Cambria Math" charset="0"/>
                                <a:ea typeface="Cambria Math" charset="0"/>
                                <a:cs typeface="Cambria Math" charset="0"/>
                              </a:rPr>
                              <m:t>𝑟</m:t>
                            </m:r>
                          </m:e>
                          <m:sup>
                            <m:r>
                              <a:rPr lang="en-US" sz="3428" i="1">
                                <a:solidFill>
                                  <a:schemeClr val="bg1"/>
                                </a:solidFill>
                                <a:latin typeface="Cambria Math" charset="0"/>
                                <a:ea typeface="Cambria Math" charset="0"/>
                                <a:cs typeface="Cambria Math" charset="0"/>
                              </a:rPr>
                              <m:t>2</m:t>
                            </m:r>
                          </m:sup>
                        </m:sSup>
                      </m:den>
                    </m:f>
                  </m:oMath>
                </a14:m>
                <a:endParaRPr lang="en-US" sz="5777" dirty="0">
                  <a:solidFill>
                    <a:schemeClr val="bg1"/>
                  </a:solidFill>
                </a:endParaRPr>
              </a:p>
              <a:p>
                <a:pPr marL="0" lvl="3"/>
                <a14:m>
                  <m:oMathPara xmlns:m="http://schemas.openxmlformats.org/officeDocument/2006/math">
                    <m:oMathParaPr>
                      <m:jc m:val="centerGroup"/>
                    </m:oMathParaPr>
                    <m:oMath xmlns:m="http://schemas.openxmlformats.org/officeDocument/2006/math">
                      <m:sSub>
                        <m:sSubPr>
                          <m:ctrlPr>
                            <a:rPr lang="en-US" sz="3086" i="1">
                              <a:solidFill>
                                <a:schemeClr val="bg1"/>
                              </a:solidFill>
                              <a:latin typeface="Cambria Math" charset="0"/>
                            </a:rPr>
                          </m:ctrlPr>
                        </m:sSubPr>
                        <m:e>
                          <m:r>
                            <a:rPr lang="en-US" sz="3086" i="1">
                              <a:solidFill>
                                <a:schemeClr val="bg1"/>
                              </a:solidFill>
                              <a:latin typeface="Cambria Math" charset="0"/>
                            </a:rPr>
                            <m:t> </m:t>
                          </m:r>
                          <m:r>
                            <a:rPr lang="en-US" sz="3086" i="1" smtClean="0">
                              <a:solidFill>
                                <a:schemeClr val="bg1"/>
                              </a:solidFill>
                              <a:latin typeface="Cambria Math" charset="0"/>
                            </a:rPr>
                            <m:t>𝐿</m:t>
                          </m:r>
                        </m:e>
                        <m:sub>
                          <m:r>
                            <a:rPr lang="en-US" sz="3086" i="1">
                              <a:solidFill>
                                <a:schemeClr val="bg1"/>
                              </a:solidFill>
                              <a:latin typeface="Cambria Math" charset="0"/>
                            </a:rPr>
                            <m:t>𝑒𝑑</m:t>
                          </m:r>
                        </m:sub>
                      </m:sSub>
                      <m:r>
                        <a:rPr lang="en-US" sz="3086" i="1">
                          <a:solidFill>
                            <a:schemeClr val="bg1"/>
                          </a:solidFill>
                          <a:latin typeface="Cambria Math" charset="0"/>
                        </a:rPr>
                        <m:t>=</m:t>
                      </m:r>
                      <m:f>
                        <m:fPr>
                          <m:ctrlPr>
                            <a:rPr lang="en-US" sz="3086" i="1">
                              <a:solidFill>
                                <a:schemeClr val="bg1"/>
                              </a:solidFill>
                              <a:latin typeface="Cambria Math" charset="0"/>
                              <a:ea typeface="Cambria Math" charset="0"/>
                              <a:cs typeface="Cambria Math" charset="0"/>
                            </a:rPr>
                          </m:ctrlPr>
                        </m:fPr>
                        <m:num>
                          <m:r>
                            <a:rPr lang="en-US" sz="3086" i="1">
                              <a:solidFill>
                                <a:schemeClr val="bg1"/>
                              </a:solidFill>
                              <a:latin typeface="Cambria Math" charset="0"/>
                            </a:rPr>
                            <m:t>4</m:t>
                          </m:r>
                          <m:r>
                            <a:rPr lang="en-US" sz="3086" i="1">
                              <a:solidFill>
                                <a:schemeClr val="bg1"/>
                              </a:solidFill>
                              <a:latin typeface="Cambria Math" charset="0"/>
                              <a:ea typeface="Cambria Math" charset="0"/>
                              <a:cs typeface="Cambria Math" charset="0"/>
                            </a:rPr>
                            <m:t>𝜋</m:t>
                          </m:r>
                          <m:r>
                            <a:rPr lang="en-US" sz="3086" i="1">
                              <a:solidFill>
                                <a:schemeClr val="bg1"/>
                              </a:solidFill>
                              <a:latin typeface="Cambria Math" charset="0"/>
                              <a:ea typeface="Cambria Math" charset="0"/>
                              <a:cs typeface="Cambria Math" charset="0"/>
                            </a:rPr>
                            <m:t>𝐺𝑐</m:t>
                          </m:r>
                        </m:num>
                        <m:den>
                          <m:r>
                            <a:rPr lang="en-US" sz="3086" i="1">
                              <a:solidFill>
                                <a:schemeClr val="bg1"/>
                              </a:solidFill>
                              <a:latin typeface="Cambria Math" charset="0"/>
                              <a:ea typeface="Cambria Math" charset="0"/>
                              <a:cs typeface="Cambria Math" charset="0"/>
                            </a:rPr>
                            <m:t>𝑘</m:t>
                          </m:r>
                        </m:den>
                      </m:f>
                      <m:r>
                        <a:rPr lang="en-US" sz="3086" i="1">
                          <a:solidFill>
                            <a:schemeClr val="bg1"/>
                          </a:solidFill>
                          <a:latin typeface="Cambria Math" charset="0"/>
                          <a:ea typeface="Cambria Math" charset="0"/>
                          <a:cs typeface="Cambria Math" charset="0"/>
                        </a:rPr>
                        <m:t>𝑀</m:t>
                      </m:r>
                    </m:oMath>
                  </m:oMathPara>
                </a14:m>
                <a:endParaRPr lang="en-US" sz="5777" dirty="0">
                  <a:solidFill>
                    <a:schemeClr val="bg1"/>
                  </a:solidFill>
                </a:endParaRPr>
              </a:p>
            </p:txBody>
          </p:sp>
        </mc:Choice>
        <mc:Fallback xmlns="">
          <p:sp>
            <p:nvSpPr>
              <p:cNvPr id="17" name="TextBox 16"/>
              <p:cNvSpPr txBox="1">
                <a:spLocks noRot="1" noChangeAspect="1" noMove="1" noResize="1" noEditPoints="1" noAdjustHandles="1" noChangeArrowheads="1" noChangeShapeType="1" noTextEdit="1"/>
              </p:cNvSpPr>
              <p:nvPr/>
            </p:nvSpPr>
            <p:spPr>
              <a:xfrm>
                <a:off x="38081" y="17043269"/>
                <a:ext cx="6642479" cy="1744452"/>
              </a:xfrm>
              <a:prstGeom prst="rect">
                <a:avLst/>
              </a:prstGeom>
              <a:blipFill>
                <a:blip r:embed="rId9"/>
                <a:stretch>
                  <a:fillRect b="-5072"/>
                </a:stretch>
              </a:blipFill>
            </p:spPr>
            <p:txBody>
              <a:bodyPr/>
              <a:lstStyle/>
              <a:p>
                <a:r>
                  <a:rPr lang="en-US">
                    <a:noFill/>
                  </a:rPr>
                  <a:t> </a:t>
                </a:r>
              </a:p>
            </p:txBody>
          </p:sp>
        </mc:Fallback>
      </mc:AlternateContent>
      <p:sp>
        <p:nvSpPr>
          <p:cNvPr id="39" name="TextBox 38"/>
          <p:cNvSpPr txBox="1"/>
          <p:nvPr/>
        </p:nvSpPr>
        <p:spPr>
          <a:xfrm>
            <a:off x="352740" y="36446350"/>
            <a:ext cx="9176072" cy="3416320"/>
          </a:xfrm>
          <a:prstGeom prst="rect">
            <a:avLst/>
          </a:prstGeom>
          <a:noFill/>
        </p:spPr>
        <p:txBody>
          <a:bodyPr wrap="square" rtlCol="0">
            <a:spAutoFit/>
          </a:bodyPr>
          <a:lstStyle/>
          <a:p>
            <a:r>
              <a:rPr lang="en-US" sz="3600" dirty="0">
                <a:solidFill>
                  <a:schemeClr val="bg1"/>
                </a:solidFill>
              </a:rPr>
              <a:t>Different </a:t>
            </a:r>
            <a:r>
              <a:rPr lang="en-US" sz="3600" dirty="0" smtClean="0">
                <a:solidFill>
                  <a:schemeClr val="bg1"/>
                </a:solidFill>
              </a:rPr>
              <a:t>energies between XMM’s and Chandra’s </a:t>
            </a:r>
            <a:r>
              <a:rPr lang="en-US" sz="3600" dirty="0" smtClean="0">
                <a:solidFill>
                  <a:schemeClr val="bg1"/>
                </a:solidFill>
              </a:rPr>
              <a:t>M32 observation </a:t>
            </a:r>
            <a:r>
              <a:rPr lang="en-US" sz="3600" dirty="0" smtClean="0">
                <a:solidFill>
                  <a:schemeClr val="bg1"/>
                </a:solidFill>
              </a:rPr>
              <a:t>may </a:t>
            </a:r>
            <a:r>
              <a:rPr lang="en-US" sz="3600" dirty="0">
                <a:solidFill>
                  <a:schemeClr val="bg1"/>
                </a:solidFill>
              </a:rPr>
              <a:t>be due to change in orientation of magnetic field between observations, possibility of  an Iron K-edge, or a detector deficiency. High confidence statistic implies fluctuations are unlikely.</a:t>
            </a:r>
          </a:p>
        </p:txBody>
      </p:sp>
      <p:pic>
        <p:nvPicPr>
          <p:cNvPr id="31" name="Picture 30"/>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2632503" y="3869995"/>
            <a:ext cx="8580171" cy="5630551"/>
          </a:xfrm>
          <a:prstGeom prst="rect">
            <a:avLst/>
          </a:prstGeom>
        </p:spPr>
      </p:pic>
      <p:pic>
        <p:nvPicPr>
          <p:cNvPr id="38" name="Picture 37"/>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472355" y="3811646"/>
            <a:ext cx="9506238" cy="5761357"/>
          </a:xfrm>
          <a:prstGeom prst="rect">
            <a:avLst/>
          </a:prstGeom>
        </p:spPr>
      </p:pic>
      <p:sp>
        <p:nvSpPr>
          <p:cNvPr id="41" name="TextBox 40"/>
          <p:cNvSpPr txBox="1"/>
          <p:nvPr/>
        </p:nvSpPr>
        <p:spPr>
          <a:xfrm>
            <a:off x="30043528" y="5049609"/>
            <a:ext cx="3404145" cy="2862322"/>
          </a:xfrm>
          <a:prstGeom prst="rect">
            <a:avLst/>
          </a:prstGeom>
          <a:noFill/>
        </p:spPr>
        <p:txBody>
          <a:bodyPr wrap="square" rtlCol="0">
            <a:spAutoFit/>
          </a:bodyPr>
          <a:lstStyle/>
          <a:p>
            <a:r>
              <a:rPr lang="en-US" sz="3600" dirty="0">
                <a:solidFill>
                  <a:schemeClr val="bg1"/>
                </a:solidFill>
              </a:rPr>
              <a:t>XMM-Newton (left),</a:t>
            </a:r>
          </a:p>
          <a:p>
            <a:r>
              <a:rPr lang="en-US" sz="3600" dirty="0">
                <a:solidFill>
                  <a:schemeClr val="bg1"/>
                </a:solidFill>
              </a:rPr>
              <a:t> and  Chandra Observatory</a:t>
            </a:r>
          </a:p>
          <a:p>
            <a:r>
              <a:rPr lang="en-US" sz="3600" dirty="0">
                <a:solidFill>
                  <a:schemeClr val="bg1"/>
                </a:solidFill>
              </a:rPr>
              <a:t>(right)</a:t>
            </a:r>
          </a:p>
        </p:txBody>
      </p:sp>
      <p:sp>
        <p:nvSpPr>
          <p:cNvPr id="44" name="TextBox 43"/>
          <p:cNvSpPr txBox="1"/>
          <p:nvPr/>
        </p:nvSpPr>
        <p:spPr>
          <a:xfrm>
            <a:off x="12563824" y="18813553"/>
            <a:ext cx="3463868" cy="725455"/>
          </a:xfrm>
          <a:prstGeom prst="rect">
            <a:avLst/>
          </a:prstGeom>
          <a:solidFill>
            <a:schemeClr val="accent3">
              <a:lumMod val="40000"/>
              <a:lumOff val="60000"/>
              <a:alpha val="77000"/>
            </a:schemeClr>
          </a:solidFill>
        </p:spPr>
        <p:txBody>
          <a:bodyPr wrap="square" rtlCol="0">
            <a:spAutoFit/>
          </a:bodyPr>
          <a:lstStyle/>
          <a:p>
            <a:pPr algn="ctr"/>
            <a:r>
              <a:rPr lang="en-US" sz="4114" dirty="0"/>
              <a:t>IC-342</a:t>
            </a:r>
          </a:p>
        </p:txBody>
      </p:sp>
      <p:sp>
        <p:nvSpPr>
          <p:cNvPr id="45" name="TextBox 44"/>
          <p:cNvSpPr txBox="1"/>
          <p:nvPr/>
        </p:nvSpPr>
        <p:spPr>
          <a:xfrm>
            <a:off x="20519857" y="11685110"/>
            <a:ext cx="5124445" cy="725455"/>
          </a:xfrm>
          <a:prstGeom prst="rect">
            <a:avLst/>
          </a:prstGeom>
          <a:solidFill>
            <a:schemeClr val="accent3">
              <a:lumMod val="40000"/>
              <a:lumOff val="60000"/>
              <a:alpha val="77000"/>
            </a:schemeClr>
          </a:solidFill>
        </p:spPr>
        <p:txBody>
          <a:bodyPr wrap="square" rtlCol="0">
            <a:spAutoFit/>
          </a:bodyPr>
          <a:lstStyle/>
          <a:p>
            <a:pPr algn="ctr"/>
            <a:r>
              <a:rPr lang="en-US" sz="4114"/>
              <a:t>Holmberg II X-1</a:t>
            </a:r>
            <a:endParaRPr lang="en-US" sz="4114" dirty="0"/>
          </a:p>
        </p:txBody>
      </p:sp>
      <p:sp>
        <p:nvSpPr>
          <p:cNvPr id="46" name="TextBox 45"/>
          <p:cNvSpPr txBox="1"/>
          <p:nvPr/>
        </p:nvSpPr>
        <p:spPr>
          <a:xfrm>
            <a:off x="12481894" y="24221357"/>
            <a:ext cx="3463868" cy="725455"/>
          </a:xfrm>
          <a:prstGeom prst="rect">
            <a:avLst/>
          </a:prstGeom>
          <a:solidFill>
            <a:schemeClr val="accent3">
              <a:lumMod val="40000"/>
              <a:lumOff val="60000"/>
              <a:alpha val="77000"/>
            </a:schemeClr>
          </a:solidFill>
        </p:spPr>
        <p:txBody>
          <a:bodyPr wrap="square" rtlCol="0">
            <a:spAutoFit/>
          </a:bodyPr>
          <a:lstStyle/>
          <a:p>
            <a:pPr algn="ctr"/>
            <a:r>
              <a:rPr lang="en-US" sz="4114" dirty="0"/>
              <a:t>M32</a:t>
            </a:r>
          </a:p>
        </p:txBody>
      </p:sp>
      <p:sp>
        <p:nvSpPr>
          <p:cNvPr id="24" name="TextBox 23">
            <a:extLst>
              <a:ext uri="{FF2B5EF4-FFF2-40B4-BE49-F238E27FC236}">
                <a16:creationId xmlns:a16="http://schemas.microsoft.com/office/drawing/2014/main" xmlns="" id="{146DB33D-8988-CA41-9989-70DD42EDD7F2}"/>
              </a:ext>
            </a:extLst>
          </p:cNvPr>
          <p:cNvSpPr txBox="1"/>
          <p:nvPr/>
        </p:nvSpPr>
        <p:spPr>
          <a:xfrm>
            <a:off x="12380703" y="24921611"/>
            <a:ext cx="10819868" cy="1200329"/>
          </a:xfrm>
          <a:prstGeom prst="rect">
            <a:avLst/>
          </a:prstGeom>
          <a:noFill/>
        </p:spPr>
        <p:txBody>
          <a:bodyPr wrap="square" rtlCol="0">
            <a:spAutoFit/>
          </a:bodyPr>
          <a:lstStyle/>
          <a:p>
            <a:r>
              <a:rPr lang="en-US" sz="3600" dirty="0">
                <a:solidFill>
                  <a:schemeClr val="bg1"/>
                </a:solidFill>
              </a:rPr>
              <a:t>The ULXs observed in M32 are proximate to each other, and therefore needed Chandra data for spatial resolution</a:t>
            </a:r>
          </a:p>
        </p:txBody>
      </p:sp>
      <p:pic>
        <p:nvPicPr>
          <p:cNvPr id="47" name="Picture 46">
            <a:extLst>
              <a:ext uri="{FF2B5EF4-FFF2-40B4-BE49-F238E27FC236}">
                <a16:creationId xmlns:a16="http://schemas.microsoft.com/office/drawing/2014/main" xmlns="" id="{6780D15D-1549-4A45-8DD0-08569283B432}"/>
              </a:ext>
            </a:extLst>
          </p:cNvPr>
          <p:cNvPicPr>
            <a:picLocks noChangeAspect="1"/>
          </p:cNvPicPr>
          <p:nvPr/>
        </p:nvPicPr>
        <p:blipFill rotWithShape="1">
          <a:blip r:embed="rId12"/>
          <a:srcRect t="8299" b="-8299"/>
          <a:stretch/>
        </p:blipFill>
        <p:spPr>
          <a:xfrm>
            <a:off x="24697915" y="25340540"/>
            <a:ext cx="8107435" cy="10468857"/>
          </a:xfrm>
          <a:prstGeom prst="rect">
            <a:avLst/>
          </a:prstGeom>
        </p:spPr>
      </p:pic>
      <mc:AlternateContent xmlns:mc="http://schemas.openxmlformats.org/markup-compatibility/2006">
        <mc:Choice xmlns:a14="http://schemas.microsoft.com/office/drawing/2010/main" Requires="a14">
          <p:sp>
            <p:nvSpPr>
              <p:cNvPr id="48" name="TextBox 47">
                <a:extLst>
                  <a:ext uri="{FF2B5EF4-FFF2-40B4-BE49-F238E27FC236}">
                    <a16:creationId xmlns:a16="http://schemas.microsoft.com/office/drawing/2014/main" xmlns="" id="{0B7F5411-4646-F141-85A9-DE66DF9B1D2A}"/>
                  </a:ext>
                </a:extLst>
              </p:cNvPr>
              <p:cNvSpPr txBox="1"/>
              <p:nvPr/>
            </p:nvSpPr>
            <p:spPr>
              <a:xfrm rot="1396704">
                <a:off x="7187283" y="16916338"/>
                <a:ext cx="986735" cy="76944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4400" i="1" smtClean="0">
                              <a:solidFill>
                                <a:schemeClr val="bg1"/>
                              </a:solidFill>
                              <a:latin typeface="Cambria Math" charset="0"/>
                            </a:rPr>
                          </m:ctrlPr>
                        </m:sSubPr>
                        <m:e>
                          <m:r>
                            <a:rPr lang="en-US" sz="4400" i="1">
                              <a:solidFill>
                                <a:schemeClr val="bg1"/>
                              </a:solidFill>
                              <a:latin typeface="Cambria Math" charset="0"/>
                            </a:rPr>
                            <m:t> </m:t>
                          </m:r>
                          <m:r>
                            <a:rPr lang="en-US" sz="4400" i="1">
                              <a:solidFill>
                                <a:schemeClr val="bg1"/>
                              </a:solidFill>
                              <a:latin typeface="Cambria Math" panose="02040503050406030204" pitchFamily="18" charset="0"/>
                            </a:rPr>
                            <m:t>𝐺</m:t>
                          </m:r>
                        </m:e>
                        <m:sub>
                          <m:r>
                            <a:rPr lang="en-US" sz="4400" i="1">
                              <a:solidFill>
                                <a:schemeClr val="bg1"/>
                              </a:solidFill>
                              <a:latin typeface="Cambria Math" panose="02040503050406030204" pitchFamily="18" charset="0"/>
                            </a:rPr>
                            <m:t>𝑁𝑆</m:t>
                          </m:r>
                        </m:sub>
                      </m:sSub>
                    </m:oMath>
                  </m:oMathPara>
                </a14:m>
                <a:endParaRPr lang="en-US" sz="4400" dirty="0">
                  <a:solidFill>
                    <a:schemeClr val="bg1"/>
                  </a:solidFill>
                </a:endParaRPr>
              </a:p>
            </p:txBody>
          </p:sp>
        </mc:Choice>
        <mc:Fallback>
          <p:sp>
            <p:nvSpPr>
              <p:cNvPr id="48" name="TextBox 47">
                <a:extLst>
                  <a:ext uri="{FF2B5EF4-FFF2-40B4-BE49-F238E27FC236}">
                    <a16:creationId xmlns:a16="http://schemas.microsoft.com/office/drawing/2014/main" xmlns:a14="http://schemas.microsoft.com/office/drawing/2010/main" xmlns="" id="{0B7F5411-4646-F141-85A9-DE66DF9B1D2A}"/>
                  </a:ext>
                </a:extLst>
              </p:cNvPr>
              <p:cNvSpPr txBox="1">
                <a:spLocks noRot="1" noChangeAspect="1" noMove="1" noResize="1" noEditPoints="1" noAdjustHandles="1" noChangeArrowheads="1" noChangeShapeType="1" noTextEdit="1"/>
              </p:cNvSpPr>
              <p:nvPr/>
            </p:nvSpPr>
            <p:spPr>
              <a:xfrm rot="1396704">
                <a:off x="7187283" y="16916338"/>
                <a:ext cx="986735" cy="769441"/>
              </a:xfrm>
              <a:prstGeom prst="rect">
                <a:avLst/>
              </a:prstGeom>
              <a:blipFill rotWithShape="0">
                <a:blip r:embed="rId13"/>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9" name="TextBox 48">
                <a:extLst>
                  <a:ext uri="{FF2B5EF4-FFF2-40B4-BE49-F238E27FC236}">
                    <a16:creationId xmlns:a16="http://schemas.microsoft.com/office/drawing/2014/main" xmlns="" id="{2FBC1210-D874-134A-88A8-1C281BACA188}"/>
                  </a:ext>
                </a:extLst>
              </p:cNvPr>
              <p:cNvSpPr txBox="1"/>
              <p:nvPr/>
            </p:nvSpPr>
            <p:spPr>
              <a:xfrm rot="1629162">
                <a:off x="8977675" y="16536683"/>
                <a:ext cx="1415006" cy="77839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4400" i="1" smtClean="0">
                              <a:solidFill>
                                <a:schemeClr val="tx1"/>
                              </a:solidFill>
                              <a:latin typeface="Cambria Math" charset="0"/>
                            </a:rPr>
                          </m:ctrlPr>
                        </m:sSubPr>
                        <m:e>
                          <m:r>
                            <a:rPr lang="en-US" sz="4400" i="1">
                              <a:solidFill>
                                <a:schemeClr val="tx1"/>
                              </a:solidFill>
                              <a:latin typeface="Cambria Math" charset="0"/>
                            </a:rPr>
                            <m:t>𝐹</m:t>
                          </m:r>
                        </m:e>
                        <m:sub>
                          <m:r>
                            <a:rPr lang="en-US" sz="4400" i="1">
                              <a:solidFill>
                                <a:schemeClr val="tx1"/>
                              </a:solidFill>
                              <a:latin typeface="Cambria Math" charset="0"/>
                            </a:rPr>
                            <m:t>𝑟𝑎𝑑</m:t>
                          </m:r>
                        </m:sub>
                      </m:sSub>
                    </m:oMath>
                  </m:oMathPara>
                </a14:m>
                <a:endParaRPr lang="en-US" sz="4400" dirty="0">
                  <a:solidFill>
                    <a:schemeClr val="tx1"/>
                  </a:solidFill>
                </a:endParaRPr>
              </a:p>
            </p:txBody>
          </p:sp>
        </mc:Choice>
        <mc:Fallback>
          <p:sp>
            <p:nvSpPr>
              <p:cNvPr id="49" name="TextBox 48">
                <a:extLst>
                  <a:ext uri="{FF2B5EF4-FFF2-40B4-BE49-F238E27FC236}">
                    <a16:creationId xmlns:a16="http://schemas.microsoft.com/office/drawing/2014/main" xmlns:a14="http://schemas.microsoft.com/office/drawing/2010/main" xmlns="" id="{2FBC1210-D874-134A-88A8-1C281BACA188}"/>
                  </a:ext>
                </a:extLst>
              </p:cNvPr>
              <p:cNvSpPr txBox="1">
                <a:spLocks noRot="1" noChangeAspect="1" noMove="1" noResize="1" noEditPoints="1" noAdjustHandles="1" noChangeArrowheads="1" noChangeShapeType="1" noTextEdit="1"/>
              </p:cNvSpPr>
              <p:nvPr/>
            </p:nvSpPr>
            <p:spPr>
              <a:xfrm rot="1629162">
                <a:off x="8977675" y="16536683"/>
                <a:ext cx="1415006" cy="778390"/>
              </a:xfrm>
              <a:prstGeom prst="rect">
                <a:avLst/>
              </a:prstGeom>
              <a:blipFill rotWithShape="0">
                <a:blip r:embed="rId14"/>
                <a:stretch>
                  <a:fillRect/>
                </a:stretch>
              </a:blipFill>
            </p:spPr>
            <p:txBody>
              <a:bodyPr/>
              <a:lstStyle/>
              <a:p>
                <a:r>
                  <a:rPr lang="en-US">
                    <a:noFill/>
                  </a:rPr>
                  <a:t> </a:t>
                </a:r>
              </a:p>
            </p:txBody>
          </p:sp>
        </mc:Fallback>
      </mc:AlternateContent>
      <p:sp>
        <p:nvSpPr>
          <p:cNvPr id="50" name="TextBox 49">
            <a:extLst>
              <a:ext uri="{FF2B5EF4-FFF2-40B4-BE49-F238E27FC236}">
                <a16:creationId xmlns:a16="http://schemas.microsoft.com/office/drawing/2014/main" xmlns="" id="{43A3D535-E061-CA45-BA04-2180B953E1D4}"/>
              </a:ext>
            </a:extLst>
          </p:cNvPr>
          <p:cNvSpPr txBox="1"/>
          <p:nvPr/>
        </p:nvSpPr>
        <p:spPr>
          <a:xfrm>
            <a:off x="24764937" y="37954087"/>
            <a:ext cx="8053900" cy="707886"/>
          </a:xfrm>
          <a:prstGeom prst="rect">
            <a:avLst/>
          </a:prstGeom>
          <a:solidFill>
            <a:schemeClr val="accent3">
              <a:lumMod val="20000"/>
              <a:lumOff val="80000"/>
              <a:alpha val="77000"/>
            </a:schemeClr>
          </a:solidFill>
        </p:spPr>
        <p:txBody>
          <a:bodyPr wrap="square" rtlCol="0">
            <a:spAutoFit/>
          </a:bodyPr>
          <a:lstStyle/>
          <a:p>
            <a:pPr algn="ctr"/>
            <a:r>
              <a:rPr lang="en-US" sz="4000" dirty="0" smtClean="0"/>
              <a:t>References</a:t>
            </a:r>
            <a:endParaRPr lang="en-US" sz="4000" dirty="0"/>
          </a:p>
        </p:txBody>
      </p:sp>
      <p:sp>
        <p:nvSpPr>
          <p:cNvPr id="51" name="TextBox 50">
            <a:extLst>
              <a:ext uri="{FF2B5EF4-FFF2-40B4-BE49-F238E27FC236}">
                <a16:creationId xmlns:a16="http://schemas.microsoft.com/office/drawing/2014/main" xmlns="" id="{DFF08B2F-7913-F044-BD1D-5CBAC3EB3913}"/>
              </a:ext>
            </a:extLst>
          </p:cNvPr>
          <p:cNvSpPr txBox="1"/>
          <p:nvPr/>
        </p:nvSpPr>
        <p:spPr>
          <a:xfrm>
            <a:off x="24697915" y="37015322"/>
            <a:ext cx="7458123" cy="830997"/>
          </a:xfrm>
          <a:prstGeom prst="rect">
            <a:avLst/>
          </a:prstGeom>
          <a:noFill/>
        </p:spPr>
        <p:txBody>
          <a:bodyPr wrap="square" rtlCol="0">
            <a:spAutoFit/>
          </a:bodyPr>
          <a:lstStyle/>
          <a:p>
            <a:pPr marL="857250" indent="-857250">
              <a:buFont typeface="Arial" panose="020B0604020202020204" pitchFamily="34" charset="0"/>
              <a:buChar char="•"/>
            </a:pPr>
            <a:r>
              <a:rPr lang="en-US" sz="2400" dirty="0">
                <a:solidFill>
                  <a:schemeClr val="bg1"/>
                </a:solidFill>
              </a:rPr>
              <a:t>Caltech WAVE Fellows Program</a:t>
            </a:r>
          </a:p>
          <a:p>
            <a:pPr marL="857250" indent="-857250">
              <a:buFont typeface="Arial" panose="020B0604020202020204" pitchFamily="34" charset="0"/>
              <a:buChar char="•"/>
            </a:pPr>
            <a:r>
              <a:rPr lang="en-US" sz="2400" dirty="0">
                <a:solidFill>
                  <a:schemeClr val="bg1"/>
                </a:solidFill>
              </a:rPr>
              <a:t>SoCal Edison</a:t>
            </a:r>
          </a:p>
        </p:txBody>
      </p:sp>
      <p:sp>
        <p:nvSpPr>
          <p:cNvPr id="52" name="TextBox 51">
            <a:extLst>
              <a:ext uri="{FF2B5EF4-FFF2-40B4-BE49-F238E27FC236}">
                <a16:creationId xmlns:a16="http://schemas.microsoft.com/office/drawing/2014/main" xmlns="" id="{ECC7E38C-9F65-B647-A841-FCC6DEAF0AA8}"/>
              </a:ext>
            </a:extLst>
          </p:cNvPr>
          <p:cNvSpPr txBox="1"/>
          <p:nvPr/>
        </p:nvSpPr>
        <p:spPr>
          <a:xfrm>
            <a:off x="24697915" y="38772880"/>
            <a:ext cx="4491423" cy="1200329"/>
          </a:xfrm>
          <a:prstGeom prst="rect">
            <a:avLst/>
          </a:prstGeom>
          <a:noFill/>
        </p:spPr>
        <p:txBody>
          <a:bodyPr wrap="square" rtlCol="0">
            <a:spAutoFit/>
          </a:bodyPr>
          <a:lstStyle/>
          <a:p>
            <a:pPr marL="857250" indent="-857250">
              <a:buFont typeface="Arial" panose="020B0604020202020204" pitchFamily="34" charset="0"/>
              <a:buChar char="•"/>
            </a:pPr>
            <a:r>
              <a:rPr lang="en-US" sz="2400" dirty="0">
                <a:solidFill>
                  <a:schemeClr val="bg1"/>
                </a:solidFill>
              </a:rPr>
              <a:t>M. Brightman et al. 2018</a:t>
            </a:r>
          </a:p>
          <a:p>
            <a:pPr marL="857250" indent="-857250">
              <a:buFont typeface="Arial" panose="020B0604020202020204" pitchFamily="34" charset="0"/>
              <a:buChar char="•"/>
            </a:pPr>
            <a:r>
              <a:rPr lang="en-US" sz="2400" dirty="0" smtClean="0">
                <a:solidFill>
                  <a:schemeClr val="bg1"/>
                </a:solidFill>
              </a:rPr>
              <a:t>H.P. Earnshaw et al. </a:t>
            </a:r>
            <a:r>
              <a:rPr lang="en-US" sz="2400" dirty="0">
                <a:solidFill>
                  <a:schemeClr val="bg1"/>
                </a:solidFill>
              </a:rPr>
              <a:t>2018</a:t>
            </a:r>
          </a:p>
          <a:p>
            <a:pPr marL="857250" indent="-857250">
              <a:buFont typeface="Arial" panose="020B0604020202020204" pitchFamily="34" charset="0"/>
              <a:buChar char="•"/>
            </a:pPr>
            <a:r>
              <a:rPr lang="en-US" sz="2400" dirty="0" smtClean="0">
                <a:solidFill>
                  <a:schemeClr val="bg1"/>
                </a:solidFill>
              </a:rPr>
              <a:t>M. </a:t>
            </a:r>
            <a:r>
              <a:rPr lang="en-US" sz="2400" dirty="0" err="1" smtClean="0">
                <a:solidFill>
                  <a:schemeClr val="bg1"/>
                </a:solidFill>
              </a:rPr>
              <a:t>Bachetti</a:t>
            </a:r>
            <a:r>
              <a:rPr lang="en-US" sz="2400" dirty="0" smtClean="0">
                <a:solidFill>
                  <a:schemeClr val="bg1"/>
                </a:solidFill>
              </a:rPr>
              <a:t> </a:t>
            </a:r>
            <a:r>
              <a:rPr lang="en-US" sz="2400" dirty="0">
                <a:solidFill>
                  <a:schemeClr val="bg1"/>
                </a:solidFill>
              </a:rPr>
              <a:t>et al. 2014</a:t>
            </a:r>
          </a:p>
        </p:txBody>
      </p:sp>
      <p:sp>
        <p:nvSpPr>
          <p:cNvPr id="53" name="TextBox 52">
            <a:extLst>
              <a:ext uri="{FF2B5EF4-FFF2-40B4-BE49-F238E27FC236}">
                <a16:creationId xmlns:a16="http://schemas.microsoft.com/office/drawing/2014/main" xmlns="" id="{42C2D2DF-E66F-8C49-B47F-AB3128A7B986}"/>
              </a:ext>
            </a:extLst>
          </p:cNvPr>
          <p:cNvSpPr txBox="1"/>
          <p:nvPr/>
        </p:nvSpPr>
        <p:spPr>
          <a:xfrm>
            <a:off x="29006984" y="38837126"/>
            <a:ext cx="3865388" cy="461665"/>
          </a:xfrm>
          <a:prstGeom prst="rect">
            <a:avLst/>
          </a:prstGeom>
          <a:noFill/>
        </p:spPr>
        <p:txBody>
          <a:bodyPr wrap="square" rtlCol="0">
            <a:spAutoFit/>
          </a:bodyPr>
          <a:lstStyle/>
          <a:p>
            <a:pPr marL="857250" indent="-857250">
              <a:buFont typeface="Arial" panose="020B0604020202020204" pitchFamily="34" charset="0"/>
              <a:buChar char="•"/>
            </a:pPr>
            <a:r>
              <a:rPr lang="en-US" sz="2400" dirty="0">
                <a:solidFill>
                  <a:schemeClr val="bg1"/>
                </a:solidFill>
              </a:rPr>
              <a:t>D.J Walton et al. </a:t>
            </a:r>
            <a:r>
              <a:rPr lang="en-US" sz="2400" dirty="0" smtClean="0">
                <a:solidFill>
                  <a:schemeClr val="bg1"/>
                </a:solidFill>
              </a:rPr>
              <a:t>2016</a:t>
            </a:r>
            <a:endParaRPr lang="en-US" sz="2400" dirty="0">
              <a:solidFill>
                <a:schemeClr val="bg1"/>
              </a:solidFill>
            </a:endParaRPr>
          </a:p>
        </p:txBody>
      </p:sp>
      <p:sp>
        <p:nvSpPr>
          <p:cNvPr id="55" name="TextBox 54">
            <a:extLst>
              <a:ext uri="{FF2B5EF4-FFF2-40B4-BE49-F238E27FC236}">
                <a16:creationId xmlns:a16="http://schemas.microsoft.com/office/drawing/2014/main" xmlns="" id="{9CD66AAA-DCFC-2647-82C6-2D0F33549519}"/>
              </a:ext>
            </a:extLst>
          </p:cNvPr>
          <p:cNvSpPr txBox="1"/>
          <p:nvPr/>
        </p:nvSpPr>
        <p:spPr>
          <a:xfrm>
            <a:off x="24764938" y="36291710"/>
            <a:ext cx="8122564" cy="707886"/>
          </a:xfrm>
          <a:prstGeom prst="rect">
            <a:avLst/>
          </a:prstGeom>
          <a:solidFill>
            <a:schemeClr val="accent3">
              <a:lumMod val="20000"/>
              <a:lumOff val="80000"/>
              <a:alpha val="78000"/>
            </a:schemeClr>
          </a:solidFill>
        </p:spPr>
        <p:txBody>
          <a:bodyPr wrap="square" rtlCol="0">
            <a:spAutoFit/>
          </a:bodyPr>
          <a:lstStyle/>
          <a:p>
            <a:pPr algn="ctr"/>
            <a:r>
              <a:rPr lang="en-US" sz="4000" dirty="0"/>
              <a:t>Acknowledgements</a:t>
            </a:r>
          </a:p>
        </p:txBody>
      </p:sp>
      <p:pic>
        <p:nvPicPr>
          <p:cNvPr id="56" name="Picture 55" descr="250px-Seal_of_the_California_Institute_of_Technology.svg.png">
            <a:extLst>
              <a:ext uri="{FF2B5EF4-FFF2-40B4-BE49-F238E27FC236}">
                <a16:creationId xmlns:a16="http://schemas.microsoft.com/office/drawing/2014/main" xmlns="" id="{58662967-B9EB-3B44-9F22-6448DCA97B83}"/>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91083" y="44555"/>
            <a:ext cx="3304465" cy="3291248"/>
          </a:xfrm>
          <a:prstGeom prst="rect">
            <a:avLst/>
          </a:prstGeom>
        </p:spPr>
      </p:pic>
      <p:sp>
        <p:nvSpPr>
          <p:cNvPr id="57" name="TextBox 56">
            <a:extLst>
              <a:ext uri="{FF2B5EF4-FFF2-40B4-BE49-F238E27FC236}">
                <a16:creationId xmlns:a16="http://schemas.microsoft.com/office/drawing/2014/main" xmlns="" id="{6A523FBD-B858-294B-BC8A-08F39C043737}"/>
              </a:ext>
            </a:extLst>
          </p:cNvPr>
          <p:cNvSpPr txBox="1"/>
          <p:nvPr/>
        </p:nvSpPr>
        <p:spPr>
          <a:xfrm>
            <a:off x="4403578" y="2066215"/>
            <a:ext cx="22499052" cy="1508105"/>
          </a:xfrm>
          <a:prstGeom prst="rect">
            <a:avLst/>
          </a:prstGeom>
          <a:noFill/>
        </p:spPr>
        <p:txBody>
          <a:bodyPr wrap="square" rtlCol="0">
            <a:spAutoFit/>
          </a:bodyPr>
          <a:lstStyle/>
          <a:p>
            <a:pPr algn="ctr"/>
            <a:r>
              <a:rPr lang="en-US" sz="4800" b="1" dirty="0" smtClean="0">
                <a:solidFill>
                  <a:schemeClr val="bg1"/>
                </a:solidFill>
              </a:rPr>
              <a:t>A. Sosanya</a:t>
            </a:r>
            <a:r>
              <a:rPr lang="en-US" sz="4800" dirty="0" smtClean="0">
                <a:solidFill>
                  <a:schemeClr val="bg1"/>
                </a:solidFill>
              </a:rPr>
              <a:t>, M</a:t>
            </a:r>
            <a:r>
              <a:rPr lang="en-US" sz="4800" dirty="0">
                <a:solidFill>
                  <a:schemeClr val="bg1"/>
                </a:solidFill>
              </a:rPr>
              <a:t>. Brightman, F.A Harrison, H.P Earnshaw, K. </a:t>
            </a:r>
            <a:r>
              <a:rPr lang="en-US" sz="4800" dirty="0" smtClean="0">
                <a:solidFill>
                  <a:schemeClr val="bg1"/>
                </a:solidFill>
              </a:rPr>
              <a:t>Madsen, </a:t>
            </a:r>
            <a:r>
              <a:rPr lang="en-US" sz="4800" dirty="0">
                <a:solidFill>
                  <a:schemeClr val="bg1"/>
                </a:solidFill>
              </a:rPr>
              <a:t>M. </a:t>
            </a:r>
            <a:r>
              <a:rPr lang="en-US" sz="4800" dirty="0" err="1">
                <a:solidFill>
                  <a:schemeClr val="bg1"/>
                </a:solidFill>
              </a:rPr>
              <a:t>Heida</a:t>
            </a:r>
            <a:r>
              <a:rPr lang="en-US" sz="4800" dirty="0">
                <a:solidFill>
                  <a:schemeClr val="bg1"/>
                </a:solidFill>
              </a:rPr>
              <a:t>, D.J Walton</a:t>
            </a:r>
            <a:endParaRPr lang="en-US" sz="4800" dirty="0">
              <a:solidFill>
                <a:schemeClr val="bg1"/>
              </a:solidFill>
            </a:endParaRPr>
          </a:p>
          <a:p>
            <a:endParaRPr lang="en-US" sz="4400" dirty="0"/>
          </a:p>
        </p:txBody>
      </p:sp>
      <p:pic>
        <p:nvPicPr>
          <p:cNvPr id="63" name="Picture 62">
            <a:extLst>
              <a:ext uri="{FF2B5EF4-FFF2-40B4-BE49-F238E27FC236}">
                <a16:creationId xmlns:a16="http://schemas.microsoft.com/office/drawing/2014/main" xmlns="" id="{A2E92B19-4868-3C4F-8508-93A6EDA9F50A}"/>
              </a:ext>
            </a:extLst>
          </p:cNvPr>
          <p:cNvPicPr>
            <a:picLocks noChangeAspect="1"/>
          </p:cNvPicPr>
          <p:nvPr/>
        </p:nvPicPr>
        <p:blipFill>
          <a:blip r:embed="rId16"/>
          <a:stretch>
            <a:fillRect/>
          </a:stretch>
        </p:blipFill>
        <p:spPr>
          <a:xfrm>
            <a:off x="27118253" y="498929"/>
            <a:ext cx="2693690" cy="2755693"/>
          </a:xfrm>
          <a:prstGeom prst="rect">
            <a:avLst/>
          </a:prstGeom>
        </p:spPr>
      </p:pic>
      <p:sp>
        <p:nvSpPr>
          <p:cNvPr id="6" name="TextBox 5"/>
          <p:cNvSpPr txBox="1"/>
          <p:nvPr/>
        </p:nvSpPr>
        <p:spPr>
          <a:xfrm>
            <a:off x="9843731" y="17232386"/>
            <a:ext cx="1369960" cy="1129412"/>
          </a:xfrm>
          <a:prstGeom prst="rect">
            <a:avLst/>
          </a:prstGeom>
          <a:noFill/>
        </p:spPr>
        <p:txBody>
          <a:bodyPr wrap="square" rtlCol="0">
            <a:spAutoFit/>
          </a:bodyPr>
          <a:lstStyle/>
          <a:p>
            <a:r>
              <a:rPr lang="en-US" b="1" dirty="0" smtClean="0">
                <a:solidFill>
                  <a:schemeClr val="bg1"/>
                </a:solidFill>
              </a:rPr>
              <a:t>NS</a:t>
            </a:r>
            <a:endParaRPr lang="en-US" b="1" dirty="0">
              <a:solidFill>
                <a:schemeClr val="bg1"/>
              </a:solidFill>
            </a:endParaRPr>
          </a:p>
        </p:txBody>
      </p:sp>
      <p:pic>
        <p:nvPicPr>
          <p:cNvPr id="16" name="Picture 15"/>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2395172" y="11279715"/>
            <a:ext cx="7884858" cy="6332543"/>
          </a:xfrm>
          <a:prstGeom prst="rect">
            <a:avLst/>
          </a:prstGeom>
        </p:spPr>
      </p:pic>
      <p:sp>
        <p:nvSpPr>
          <p:cNvPr id="18" name="TextBox 17"/>
          <p:cNvSpPr txBox="1"/>
          <p:nvPr/>
        </p:nvSpPr>
        <p:spPr>
          <a:xfrm>
            <a:off x="12417198" y="17655102"/>
            <a:ext cx="7843981" cy="707886"/>
          </a:xfrm>
          <a:prstGeom prst="rect">
            <a:avLst/>
          </a:prstGeom>
          <a:noFill/>
        </p:spPr>
        <p:txBody>
          <a:bodyPr wrap="square" rtlCol="0">
            <a:spAutoFit/>
          </a:bodyPr>
          <a:lstStyle/>
          <a:p>
            <a:r>
              <a:rPr lang="en-US" sz="2000" dirty="0" smtClean="0">
                <a:solidFill>
                  <a:schemeClr val="bg1"/>
                </a:solidFill>
              </a:rPr>
              <a:t>(Above) XMM observation 0112520701 of Holmberg II, </a:t>
            </a:r>
            <a:r>
              <a:rPr lang="en-US" sz="2000" dirty="0" err="1" smtClean="0">
                <a:solidFill>
                  <a:schemeClr val="bg1"/>
                </a:solidFill>
              </a:rPr>
              <a:t>shjowing</a:t>
            </a:r>
            <a:r>
              <a:rPr lang="en-US" sz="2000" dirty="0" smtClean="0">
                <a:solidFill>
                  <a:schemeClr val="bg1"/>
                </a:solidFill>
              </a:rPr>
              <a:t> absorption feature at 3.3 keV</a:t>
            </a:r>
            <a:endParaRPr lang="en-US" sz="2000" dirty="0">
              <a:solidFill>
                <a:schemeClr val="bg1"/>
              </a:solidFill>
            </a:endParaRPr>
          </a:p>
        </p:txBody>
      </p:sp>
      <p:sp>
        <p:nvSpPr>
          <p:cNvPr id="54" name="TextBox 53"/>
          <p:cNvSpPr txBox="1"/>
          <p:nvPr/>
        </p:nvSpPr>
        <p:spPr>
          <a:xfrm>
            <a:off x="237798" y="26142370"/>
            <a:ext cx="6243904" cy="707886"/>
          </a:xfrm>
          <a:prstGeom prst="rect">
            <a:avLst/>
          </a:prstGeom>
          <a:noFill/>
        </p:spPr>
        <p:txBody>
          <a:bodyPr wrap="square" rtlCol="0">
            <a:spAutoFit/>
          </a:bodyPr>
          <a:lstStyle/>
          <a:p>
            <a:r>
              <a:rPr lang="en-US" sz="2000" dirty="0" smtClean="0">
                <a:solidFill>
                  <a:schemeClr val="bg1"/>
                </a:solidFill>
              </a:rPr>
              <a:t>(Right) Cyclotron line found in M51’s ULX-8 found by </a:t>
            </a:r>
            <a:r>
              <a:rPr lang="en-US" sz="2000" dirty="0" err="1" smtClean="0">
                <a:solidFill>
                  <a:schemeClr val="bg1"/>
                </a:solidFill>
              </a:rPr>
              <a:t>M.Brightman</a:t>
            </a:r>
            <a:r>
              <a:rPr lang="en-US" sz="2000" dirty="0" smtClean="0">
                <a:solidFill>
                  <a:schemeClr val="bg1"/>
                </a:solidFill>
              </a:rPr>
              <a:t>, now believed to be neutron-star powered.</a:t>
            </a:r>
            <a:endParaRPr lang="en-US" sz="2000" dirty="0">
              <a:solidFill>
                <a:schemeClr val="bg1"/>
              </a:solidFill>
            </a:endParaRPr>
          </a:p>
        </p:txBody>
      </p:sp>
      <p:sp>
        <p:nvSpPr>
          <p:cNvPr id="27" name="TextBox 26"/>
          <p:cNvSpPr txBox="1"/>
          <p:nvPr/>
        </p:nvSpPr>
        <p:spPr>
          <a:xfrm>
            <a:off x="14071600" y="36687333"/>
            <a:ext cx="10690352" cy="3477875"/>
          </a:xfrm>
          <a:prstGeom prst="rect">
            <a:avLst/>
          </a:prstGeom>
          <a:noFill/>
        </p:spPr>
        <p:txBody>
          <a:bodyPr wrap="square" rtlCol="0">
            <a:spAutoFit/>
          </a:bodyPr>
          <a:lstStyle/>
          <a:p>
            <a:r>
              <a:rPr lang="en-US" sz="4400" dirty="0" smtClean="0">
                <a:solidFill>
                  <a:schemeClr val="bg1"/>
                </a:solidFill>
              </a:rPr>
              <a:t>Future observations needed to gather more data on M32 and Holmberg II.</a:t>
            </a:r>
          </a:p>
          <a:p>
            <a:endParaRPr lang="en-US" sz="4400" dirty="0">
              <a:solidFill>
                <a:schemeClr val="bg1"/>
              </a:solidFill>
            </a:endParaRPr>
          </a:p>
          <a:p>
            <a:r>
              <a:rPr lang="en-US" sz="4400" dirty="0" smtClean="0">
                <a:solidFill>
                  <a:schemeClr val="bg1"/>
                </a:solidFill>
              </a:rPr>
              <a:t>Need to compare spectral data from different detectors  </a:t>
            </a:r>
            <a:endParaRPr lang="en-US" sz="4400" dirty="0">
              <a:solidFill>
                <a:schemeClr val="bg1"/>
              </a:solidFill>
            </a:endParaRPr>
          </a:p>
        </p:txBody>
      </p:sp>
      <p:sp>
        <p:nvSpPr>
          <p:cNvPr id="29" name="Oval 28"/>
          <p:cNvSpPr/>
          <p:nvPr/>
        </p:nvSpPr>
        <p:spPr>
          <a:xfrm>
            <a:off x="7334250" y="19337488"/>
            <a:ext cx="4701888" cy="4685211"/>
          </a:xfrm>
          <a:prstGeom prst="ellipse">
            <a:avLst/>
          </a:prstGeom>
          <a:noFill/>
          <a:ln w="1270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40" name="TextBox 39"/>
              <p:cNvSpPr txBox="1"/>
              <p:nvPr/>
            </p:nvSpPr>
            <p:spPr>
              <a:xfrm>
                <a:off x="8480286" y="21456041"/>
                <a:ext cx="2014454" cy="707886"/>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en-US" sz="4000" b="0" i="1" smtClean="0">
                          <a:solidFill>
                            <a:schemeClr val="bg1"/>
                          </a:solidFill>
                          <a:latin typeface="Cambria Math" charset="0"/>
                        </a:rPr>
                        <m:t>𝐸</m:t>
                      </m:r>
                      <m:r>
                        <a:rPr lang="en-US" sz="4000" b="0" i="1" smtClean="0">
                          <a:solidFill>
                            <a:schemeClr val="bg1"/>
                          </a:solidFill>
                          <a:latin typeface="Cambria Math" charset="0"/>
                        </a:rPr>
                        <m:t>=0</m:t>
                      </m:r>
                    </m:oMath>
                  </m:oMathPara>
                </a14:m>
                <a:endParaRPr lang="en-US" sz="4000" dirty="0">
                  <a:solidFill>
                    <a:schemeClr val="bg1"/>
                  </a:solidFill>
                </a:endParaRPr>
              </a:p>
            </p:txBody>
          </p:sp>
        </mc:Choice>
        <mc:Fallback>
          <p:sp>
            <p:nvSpPr>
              <p:cNvPr id="40" name="TextBox 39"/>
              <p:cNvSpPr txBox="1">
                <a:spLocks noRot="1" noChangeAspect="1" noMove="1" noResize="1" noEditPoints="1" noAdjustHandles="1" noChangeArrowheads="1" noChangeShapeType="1" noTextEdit="1"/>
              </p:cNvSpPr>
              <p:nvPr/>
            </p:nvSpPr>
            <p:spPr>
              <a:xfrm>
                <a:off x="8480286" y="21456041"/>
                <a:ext cx="2014454" cy="707886"/>
              </a:xfrm>
              <a:prstGeom prst="rect">
                <a:avLst/>
              </a:prstGeom>
              <a:blipFill rotWithShape="0">
                <a:blip r:embed="rId18"/>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2" name="TextBox 41"/>
              <p:cNvSpPr txBox="1"/>
              <p:nvPr/>
            </p:nvSpPr>
            <p:spPr>
              <a:xfrm rot="2091658">
                <a:off x="9936966" y="20450262"/>
                <a:ext cx="820392" cy="646331"/>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en-US" sz="3600" i="1" smtClean="0">
                              <a:solidFill>
                                <a:schemeClr val="bg1"/>
                              </a:solidFill>
                              <a:latin typeface="Cambria Math" charset="0"/>
                            </a:rPr>
                          </m:ctrlPr>
                        </m:sSubPr>
                        <m:e>
                          <m:r>
                            <a:rPr lang="en-US" sz="3600" b="0" i="1" smtClean="0">
                              <a:solidFill>
                                <a:schemeClr val="bg1"/>
                              </a:solidFill>
                              <a:latin typeface="Cambria Math" charset="0"/>
                            </a:rPr>
                            <m:t>𝐸</m:t>
                          </m:r>
                        </m:e>
                        <m:sub>
                          <m:r>
                            <a:rPr lang="en-US" sz="3600" b="0" i="1" smtClean="0">
                              <a:solidFill>
                                <a:schemeClr val="bg1"/>
                              </a:solidFill>
                              <a:latin typeface="Cambria Math" charset="0"/>
                            </a:rPr>
                            <m:t>1</m:t>
                          </m:r>
                        </m:sub>
                      </m:sSub>
                    </m:oMath>
                  </m:oMathPara>
                </a14:m>
                <a:endParaRPr lang="en-US" sz="3600" dirty="0">
                  <a:solidFill>
                    <a:schemeClr val="bg1"/>
                  </a:solidFill>
                </a:endParaRPr>
              </a:p>
            </p:txBody>
          </p:sp>
        </mc:Choice>
        <mc:Fallback>
          <p:sp>
            <p:nvSpPr>
              <p:cNvPr id="42" name="TextBox 41"/>
              <p:cNvSpPr txBox="1">
                <a:spLocks noRot="1" noChangeAspect="1" noMove="1" noResize="1" noEditPoints="1" noAdjustHandles="1" noChangeArrowheads="1" noChangeShapeType="1" noTextEdit="1"/>
              </p:cNvSpPr>
              <p:nvPr/>
            </p:nvSpPr>
            <p:spPr>
              <a:xfrm rot="2091658">
                <a:off x="9936966" y="20450262"/>
                <a:ext cx="820392" cy="646331"/>
              </a:xfrm>
              <a:prstGeom prst="rect">
                <a:avLst/>
              </a:prstGeom>
              <a:blipFill rotWithShape="0">
                <a:blip r:embed="rId19"/>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60" name="TextBox 59"/>
              <p:cNvSpPr txBox="1"/>
              <p:nvPr/>
            </p:nvSpPr>
            <p:spPr>
              <a:xfrm rot="2091658">
                <a:off x="10451693" y="19907401"/>
                <a:ext cx="814041" cy="655448"/>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en-US" sz="3600" i="1" smtClean="0">
                              <a:solidFill>
                                <a:schemeClr val="bg1"/>
                              </a:solidFill>
                              <a:latin typeface="Cambria Math" charset="0"/>
                            </a:rPr>
                          </m:ctrlPr>
                        </m:sSubPr>
                        <m:e>
                          <m:r>
                            <a:rPr lang="en-US" sz="3600" b="0" i="1" smtClean="0">
                              <a:solidFill>
                                <a:schemeClr val="bg1"/>
                              </a:solidFill>
                              <a:latin typeface="Cambria Math" charset="0"/>
                            </a:rPr>
                            <m:t>𝐸</m:t>
                          </m:r>
                        </m:e>
                        <m:sub>
                          <m:r>
                            <a:rPr lang="en-US" sz="3600" b="0" i="1" smtClean="0">
                              <a:solidFill>
                                <a:schemeClr val="bg1"/>
                              </a:solidFill>
                              <a:latin typeface="Cambria Math" charset="0"/>
                            </a:rPr>
                            <m:t>2</m:t>
                          </m:r>
                        </m:sub>
                      </m:sSub>
                    </m:oMath>
                  </m:oMathPara>
                </a14:m>
                <a:endParaRPr lang="en-US" sz="3600" dirty="0">
                  <a:solidFill>
                    <a:schemeClr val="bg1"/>
                  </a:solidFill>
                </a:endParaRPr>
              </a:p>
            </p:txBody>
          </p:sp>
        </mc:Choice>
        <mc:Fallback>
          <p:sp>
            <p:nvSpPr>
              <p:cNvPr id="60" name="TextBox 59"/>
              <p:cNvSpPr txBox="1">
                <a:spLocks noRot="1" noChangeAspect="1" noMove="1" noResize="1" noEditPoints="1" noAdjustHandles="1" noChangeArrowheads="1" noChangeShapeType="1" noTextEdit="1"/>
              </p:cNvSpPr>
              <p:nvPr/>
            </p:nvSpPr>
            <p:spPr>
              <a:xfrm rot="2091658">
                <a:off x="10451693" y="19907401"/>
                <a:ext cx="814041" cy="655448"/>
              </a:xfrm>
              <a:prstGeom prst="rect">
                <a:avLst/>
              </a:prstGeom>
              <a:blipFill rotWithShape="0">
                <a:blip r:embed="rId20"/>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61" name="TextBox 60"/>
              <p:cNvSpPr txBox="1"/>
              <p:nvPr/>
            </p:nvSpPr>
            <p:spPr>
              <a:xfrm rot="2091658">
                <a:off x="10967297" y="19314535"/>
                <a:ext cx="919650" cy="646331"/>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en-US" sz="3600" i="1" smtClean="0">
                              <a:solidFill>
                                <a:schemeClr val="bg1"/>
                              </a:solidFill>
                              <a:latin typeface="Cambria Math" charset="0"/>
                            </a:rPr>
                          </m:ctrlPr>
                        </m:sSubPr>
                        <m:e>
                          <m:r>
                            <a:rPr lang="en-US" sz="3600" b="0" i="1" smtClean="0">
                              <a:solidFill>
                                <a:schemeClr val="bg1"/>
                              </a:solidFill>
                              <a:latin typeface="Cambria Math" charset="0"/>
                            </a:rPr>
                            <m:t>𝐸</m:t>
                          </m:r>
                        </m:e>
                        <m:sub>
                          <m:r>
                            <a:rPr lang="en-US" sz="3600" b="0" i="1" smtClean="0">
                              <a:solidFill>
                                <a:schemeClr val="bg1"/>
                              </a:solidFill>
                              <a:latin typeface="Cambria Math" charset="0"/>
                            </a:rPr>
                            <m:t>3</m:t>
                          </m:r>
                        </m:sub>
                      </m:sSub>
                    </m:oMath>
                  </m:oMathPara>
                </a14:m>
                <a:endParaRPr lang="en-US" sz="3600" dirty="0">
                  <a:solidFill>
                    <a:schemeClr val="bg1"/>
                  </a:solidFill>
                </a:endParaRPr>
              </a:p>
            </p:txBody>
          </p:sp>
        </mc:Choice>
        <mc:Fallback>
          <p:sp>
            <p:nvSpPr>
              <p:cNvPr id="61" name="TextBox 60"/>
              <p:cNvSpPr txBox="1">
                <a:spLocks noRot="1" noChangeAspect="1" noMove="1" noResize="1" noEditPoints="1" noAdjustHandles="1" noChangeArrowheads="1" noChangeShapeType="1" noTextEdit="1"/>
              </p:cNvSpPr>
              <p:nvPr/>
            </p:nvSpPr>
            <p:spPr>
              <a:xfrm rot="2091658">
                <a:off x="10967297" y="19314535"/>
                <a:ext cx="919650" cy="646331"/>
              </a:xfrm>
              <a:prstGeom prst="rect">
                <a:avLst/>
              </a:prstGeom>
              <a:blipFill rotWithShape="0">
                <a:blip r:embed="rId21"/>
                <a:stretch>
                  <a:fillRect/>
                </a:stretch>
              </a:blipFill>
            </p:spPr>
            <p:txBody>
              <a:bodyPr/>
              <a:lstStyle/>
              <a:p>
                <a:r>
                  <a:rPr lang="en-US">
                    <a:noFill/>
                  </a:rPr>
                  <a:t> </a:t>
                </a:r>
              </a:p>
            </p:txBody>
          </p:sp>
        </mc:Fallback>
      </mc:AlternateContent>
      <p:sp>
        <p:nvSpPr>
          <p:cNvPr id="64" name="TextBox 63"/>
          <p:cNvSpPr txBox="1"/>
          <p:nvPr/>
        </p:nvSpPr>
        <p:spPr>
          <a:xfrm>
            <a:off x="10548205" y="24193154"/>
            <a:ext cx="1378097" cy="1938992"/>
          </a:xfrm>
          <a:prstGeom prst="rect">
            <a:avLst/>
          </a:prstGeom>
          <a:noFill/>
        </p:spPr>
        <p:txBody>
          <a:bodyPr wrap="square" rtlCol="0">
            <a:spAutoFit/>
          </a:bodyPr>
          <a:lstStyle/>
          <a:p>
            <a:r>
              <a:rPr lang="en-US" sz="2000" dirty="0" smtClean="0">
                <a:solidFill>
                  <a:schemeClr val="bg1"/>
                </a:solidFill>
              </a:rPr>
              <a:t>(Above)</a:t>
            </a:r>
          </a:p>
          <a:p>
            <a:r>
              <a:rPr lang="en-US" sz="2000" dirty="0" smtClean="0">
                <a:solidFill>
                  <a:schemeClr val="bg1"/>
                </a:solidFill>
              </a:rPr>
              <a:t>A 2-D representation of Landau levels</a:t>
            </a:r>
            <a:endParaRPr lang="en-US" sz="2000" dirty="0">
              <a:solidFill>
                <a:schemeClr val="bg1"/>
              </a:solidFill>
            </a:endParaRPr>
          </a:p>
        </p:txBody>
      </p:sp>
      <mc:AlternateContent xmlns:mc="http://schemas.openxmlformats.org/markup-compatibility/2006">
        <mc:Choice xmlns:a14="http://schemas.microsoft.com/office/drawing/2010/main" Requires="a14">
          <p:sp>
            <p:nvSpPr>
              <p:cNvPr id="65" name="TextBox 64"/>
              <p:cNvSpPr txBox="1"/>
              <p:nvPr/>
            </p:nvSpPr>
            <p:spPr>
              <a:xfrm rot="643272">
                <a:off x="7753987" y="20350189"/>
                <a:ext cx="732069" cy="1129412"/>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en-US" b="0" i="1" smtClean="0">
                          <a:latin typeface="Cambria Math" charset="0"/>
                        </a:rPr>
                        <m:t>𝑞</m:t>
                      </m:r>
                    </m:oMath>
                  </m:oMathPara>
                </a14:m>
                <a:endParaRPr lang="en-US" dirty="0"/>
              </a:p>
            </p:txBody>
          </p:sp>
        </mc:Choice>
        <mc:Fallback>
          <p:sp>
            <p:nvSpPr>
              <p:cNvPr id="65" name="TextBox 64"/>
              <p:cNvSpPr txBox="1">
                <a:spLocks noRot="1" noChangeAspect="1" noMove="1" noResize="1" noEditPoints="1" noAdjustHandles="1" noChangeArrowheads="1" noChangeShapeType="1" noTextEdit="1"/>
              </p:cNvSpPr>
              <p:nvPr/>
            </p:nvSpPr>
            <p:spPr>
              <a:xfrm rot="643272">
                <a:off x="7753987" y="20350189"/>
                <a:ext cx="732069" cy="1129412"/>
              </a:xfrm>
              <a:prstGeom prst="rect">
                <a:avLst/>
              </a:prstGeom>
              <a:blipFill rotWithShape="0">
                <a:blip r:embed="rId22"/>
                <a:stretch>
                  <a:fillRect/>
                </a:stretch>
              </a:blipFill>
            </p:spPr>
            <p:txBody>
              <a:bodyPr/>
              <a:lstStyle/>
              <a:p>
                <a:r>
                  <a:rPr lang="en-US">
                    <a:noFill/>
                  </a:rPr>
                  <a:t> </a:t>
                </a:r>
              </a:p>
            </p:txBody>
          </p:sp>
        </mc:Fallback>
      </mc:AlternateContent>
      <p:sp>
        <p:nvSpPr>
          <p:cNvPr id="67" name="Curved Up Arrow 66"/>
          <p:cNvSpPr/>
          <p:nvPr/>
        </p:nvSpPr>
        <p:spPr>
          <a:xfrm rot="11968748">
            <a:off x="8270410" y="19783509"/>
            <a:ext cx="1216152" cy="731520"/>
          </a:xfrm>
          <a:prstGeom prst="curvedUp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8" name="Right Arrow 67"/>
          <p:cNvSpPr/>
          <p:nvPr/>
        </p:nvSpPr>
        <p:spPr>
          <a:xfrm rot="19403201">
            <a:off x="6028528" y="20723362"/>
            <a:ext cx="1280206" cy="748404"/>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70" name="TextBox 69">
                <a:extLst>
                  <a:ext uri="{FF2B5EF4-FFF2-40B4-BE49-F238E27FC236}">
                    <a16:creationId xmlns:a16="http://schemas.microsoft.com/office/drawing/2014/main" xmlns="" id="{0B7F5411-4646-F141-85A9-DE66DF9B1D2A}"/>
                  </a:ext>
                </a:extLst>
              </p:cNvPr>
              <p:cNvSpPr txBox="1"/>
              <p:nvPr/>
            </p:nvSpPr>
            <p:spPr>
              <a:xfrm rot="19047105">
                <a:off x="6096776" y="21161682"/>
                <a:ext cx="1210348" cy="82285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4400" i="1" smtClean="0">
                              <a:solidFill>
                                <a:schemeClr val="bg1"/>
                              </a:solidFill>
                              <a:latin typeface="Cambria Math" charset="0"/>
                            </a:rPr>
                          </m:ctrlPr>
                        </m:sSubPr>
                        <m:e>
                          <m:r>
                            <a:rPr lang="en-US" sz="4400" b="0" i="1" smtClean="0">
                              <a:solidFill>
                                <a:schemeClr val="bg1"/>
                              </a:solidFill>
                              <a:latin typeface="Cambria Math" charset="0"/>
                            </a:rPr>
                            <m:t>𝐵</m:t>
                          </m:r>
                        </m:e>
                        <m:sub>
                          <m:r>
                            <a:rPr lang="en-US" sz="4400" b="0" i="1" smtClean="0">
                              <a:solidFill>
                                <a:schemeClr val="bg1"/>
                              </a:solidFill>
                              <a:latin typeface="Cambria Math" charset="0"/>
                            </a:rPr>
                            <m:t>𝑐𝑦𝑐</m:t>
                          </m:r>
                        </m:sub>
                      </m:sSub>
                    </m:oMath>
                  </m:oMathPara>
                </a14:m>
                <a:endParaRPr lang="en-US" sz="4400" dirty="0">
                  <a:solidFill>
                    <a:schemeClr val="bg1"/>
                  </a:solidFill>
                </a:endParaRPr>
              </a:p>
            </p:txBody>
          </p:sp>
        </mc:Choice>
        <mc:Fallback>
          <p:sp>
            <p:nvSpPr>
              <p:cNvPr id="70" name="TextBox 69">
                <a:extLst>
                  <a:ext uri="{FF2B5EF4-FFF2-40B4-BE49-F238E27FC236}">
                    <a16:creationId xmlns:a16="http://schemas.microsoft.com/office/drawing/2014/main" xmlns:a14="http://schemas.microsoft.com/office/drawing/2010/main" xmlns="" id="{0B7F5411-4646-F141-85A9-DE66DF9B1D2A}"/>
                  </a:ext>
                </a:extLst>
              </p:cNvPr>
              <p:cNvSpPr txBox="1">
                <a:spLocks noRot="1" noChangeAspect="1" noMove="1" noResize="1" noEditPoints="1" noAdjustHandles="1" noChangeArrowheads="1" noChangeShapeType="1" noTextEdit="1"/>
              </p:cNvSpPr>
              <p:nvPr/>
            </p:nvSpPr>
            <p:spPr>
              <a:xfrm rot="19047105">
                <a:off x="6096776" y="21161682"/>
                <a:ext cx="1210348" cy="822854"/>
              </a:xfrm>
              <a:prstGeom prst="rect">
                <a:avLst/>
              </a:prstGeom>
              <a:blipFill rotWithShape="0">
                <a:blip r:embed="rId23"/>
                <a:stretch>
                  <a:fillRect/>
                </a:stretch>
              </a:blipFill>
            </p:spPr>
            <p:txBody>
              <a:bodyPr/>
              <a:lstStyle/>
              <a:p>
                <a:r>
                  <a:rPr lang="en-US">
                    <a:noFill/>
                  </a:rPr>
                  <a:t> </a:t>
                </a:r>
              </a:p>
            </p:txBody>
          </p:sp>
        </mc:Fallback>
      </mc:AlternateContent>
      <p:sp>
        <p:nvSpPr>
          <p:cNvPr id="71" name="Oval 70"/>
          <p:cNvSpPr/>
          <p:nvPr/>
        </p:nvSpPr>
        <p:spPr>
          <a:xfrm>
            <a:off x="8763710" y="21051369"/>
            <a:ext cx="1914736" cy="1892166"/>
          </a:xfrm>
          <a:prstGeom prst="ellipse">
            <a:avLst/>
          </a:prstGeom>
          <a:noFill/>
          <a:ln w="127000">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Picture 42"/>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6416473" y="23194134"/>
            <a:ext cx="3904531" cy="3845306"/>
          </a:xfrm>
          <a:prstGeom prst="rect">
            <a:avLst/>
          </a:prstGeom>
        </p:spPr>
      </p:pic>
      <p:sp>
        <p:nvSpPr>
          <p:cNvPr id="58" name="Oval 57"/>
          <p:cNvSpPr/>
          <p:nvPr/>
        </p:nvSpPr>
        <p:spPr>
          <a:xfrm>
            <a:off x="8323824" y="24921611"/>
            <a:ext cx="1204988" cy="1128246"/>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6573238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5122</TotalTime>
  <Words>702</Words>
  <Application>Microsoft Macintosh PowerPoint</Application>
  <PresentationFormat>Custom</PresentationFormat>
  <Paragraphs>57</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Calibri Light</vt:lpstr>
      <vt:lpstr>Cambria Math</vt:lpstr>
      <vt:lpstr>Arial</vt:lpstr>
      <vt:lpstr>Office Theme</vt:lpstr>
      <vt:lpstr>PowerPoint Presentation</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94</cp:revision>
  <dcterms:created xsi:type="dcterms:W3CDTF">2018-08-16T18:27:45Z</dcterms:created>
  <dcterms:modified xsi:type="dcterms:W3CDTF">2018-08-21T18:52:34Z</dcterms:modified>
</cp:coreProperties>
</file>

<file path=docProps/thumbnail.jpeg>
</file>